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7" r:id="rId3"/>
    <p:sldId id="258" r:id="rId4"/>
    <p:sldId id="259" r:id="rId5"/>
    <p:sldId id="260" r:id="rId6"/>
    <p:sldId id="261" r:id="rId7"/>
    <p:sldId id="262" r:id="rId8"/>
    <p:sldId id="273" r:id="rId9"/>
    <p:sldId id="274" r:id="rId10"/>
    <p:sldId id="275" r:id="rId11"/>
    <p:sldId id="266" r:id="rId12"/>
    <p:sldId id="267" r:id="rId13"/>
    <p:sldId id="268" r:id="rId14"/>
    <p:sldId id="269" r:id="rId15"/>
    <p:sldId id="270" r:id="rId16"/>
    <p:sldId id="271" r:id="rId17"/>
    <p:sldId id="272" r:id="rId18"/>
  </p:sldIdLst>
  <p:sldSz cx="9144000" cy="6858000" type="screen4x3"/>
  <p:notesSz cx="6797675" cy="9926638"/>
  <p:custShowLst>
    <p:custShow name="Diaporama personnalisé 1" id="0">
      <p:sldLst/>
    </p:custShow>
  </p:custShow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B4D232"/>
    <a:srgbClr val="7D7D7D"/>
    <a:srgbClr val="CDE179"/>
    <a:srgbClr val="91AA26"/>
    <a:srgbClr val="808080"/>
    <a:srgbClr val="D4E58B"/>
    <a:srgbClr val="979797"/>
    <a:srgbClr val="4343FF"/>
    <a:srgbClr val="FF8484"/>
    <a:srgbClr val="84848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5" autoAdjust="0"/>
    <p:restoredTop sz="94640" autoAdjust="0"/>
  </p:normalViewPr>
  <p:slideViewPr>
    <p:cSldViewPr>
      <p:cViewPr>
        <p:scale>
          <a:sx n="60" d="100"/>
          <a:sy n="60" d="100"/>
        </p:scale>
        <p:origin x="-696" y="-150"/>
      </p:cViewPr>
      <p:guideLst>
        <p:guide orient="horz" pos="2160"/>
        <p:guide pos="2880"/>
      </p:guideLst>
    </p:cSldViewPr>
  </p:slideViewPr>
  <p:notesTextViewPr>
    <p:cViewPr>
      <p:scale>
        <a:sx n="3" d="2"/>
        <a:sy n="3" d="2"/>
      </p:scale>
      <p:origin x="0" y="0"/>
    </p:cViewPr>
  </p:notesTextViewPr>
  <p:sorterViewPr>
    <p:cViewPr>
      <p:scale>
        <a:sx n="134" d="100"/>
        <a:sy n="134" d="100"/>
      </p:scale>
      <p:origin x="0" y="0"/>
    </p:cViewPr>
  </p:sorterViewPr>
  <p:notesViewPr>
    <p:cSldViewPr>
      <p:cViewPr varScale="1">
        <p:scale>
          <a:sx n="47" d="100"/>
          <a:sy n="47" d="100"/>
        </p:scale>
        <p:origin x="-1938" y="-90"/>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E79F3CC-9167-4CB0-A983-595DF3023298}" type="datetimeFigureOut">
              <a:rPr lang="fr-FR" smtClean="0"/>
              <a:pPr/>
              <a:t>18/04/2014</a:t>
            </a:fld>
            <a:endParaRPr lang="fr-FR" dirty="0"/>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0E0FF50-8515-4201-8A66-5BDA664F511B}" type="slidenum">
              <a:rPr lang="fr-FR" smtClean="0"/>
              <a:pPr/>
              <a:t>‹N°›</a:t>
            </a:fld>
            <a:endParaRPr lang="fr-FR" dirty="0"/>
          </a:p>
        </p:txBody>
      </p:sp>
    </p:spTree>
    <p:extLst>
      <p:ext uri="{BB962C8B-B14F-4D97-AF65-F5344CB8AC3E}">
        <p14:creationId xmlns="" xmlns:p14="http://schemas.microsoft.com/office/powerpoint/2010/main" val="1093241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4CCD297-D90B-46DC-ADB6-0BCE224BC1DB}" type="datetimeFigureOut">
              <a:rPr lang="fr-FR" smtClean="0"/>
              <a:pPr/>
              <a:t>18/04/2014</a:t>
            </a:fld>
            <a:endParaRPr lang="fr-FR" dirty="0"/>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84A2D49-3E87-46B2-835C-FFD48AA83EC3}" type="slidenum">
              <a:rPr lang="fr-FR" smtClean="0"/>
              <a:pPr/>
              <a:t>‹N°›</a:t>
            </a:fld>
            <a:endParaRPr lang="fr-FR" dirty="0"/>
          </a:p>
        </p:txBody>
      </p:sp>
    </p:spTree>
    <p:extLst>
      <p:ext uri="{BB962C8B-B14F-4D97-AF65-F5344CB8AC3E}">
        <p14:creationId xmlns="" xmlns:p14="http://schemas.microsoft.com/office/powerpoint/2010/main" val="1639076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84A2D49-3E87-46B2-835C-FFD48AA83EC3}" type="slidenum">
              <a:rPr lang="fr-FR" smtClean="0"/>
              <a:pPr/>
              <a:t>1</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DC5E212-DA78-4489-A6D6-1BEC5093AA16}" type="datetimeFigureOut">
              <a:rPr lang="fr-FR" smtClean="0"/>
              <a:pPr/>
              <a:t>18/04/2014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B1112DA-68D5-437D-9A37-2847C4B270F3}" type="slidenum">
              <a:rPr lang="fr-FR" smtClean="0"/>
              <a:pPr/>
              <a:t>‹N°›</a:t>
            </a:fld>
            <a:endParaRPr lang="fr-FR" dirty="0"/>
          </a:p>
        </p:txBody>
      </p:sp>
    </p:spTree>
    <p:extLst>
      <p:ext uri="{BB962C8B-B14F-4D97-AF65-F5344CB8AC3E}">
        <p14:creationId xmlns="" xmlns:p14="http://schemas.microsoft.com/office/powerpoint/2010/main" val="188437312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DC5E212-DA78-4489-A6D6-1BEC5093AA16}" type="datetimeFigureOut">
              <a:rPr lang="fr-FR" smtClean="0"/>
              <a:pPr/>
              <a:t>18/04/2014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B1112DA-68D5-437D-9A37-2847C4B270F3}" type="slidenum">
              <a:rPr lang="fr-FR" smtClean="0"/>
              <a:pPr/>
              <a:t>‹N°›</a:t>
            </a:fld>
            <a:endParaRPr lang="fr-FR" dirty="0"/>
          </a:p>
        </p:txBody>
      </p:sp>
    </p:spTree>
    <p:extLst>
      <p:ext uri="{BB962C8B-B14F-4D97-AF65-F5344CB8AC3E}">
        <p14:creationId xmlns="" xmlns:p14="http://schemas.microsoft.com/office/powerpoint/2010/main" val="351923082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DC5E212-DA78-4489-A6D6-1BEC5093AA16}" type="datetimeFigureOut">
              <a:rPr lang="fr-FR" smtClean="0"/>
              <a:pPr/>
              <a:t>18/04/2014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B1112DA-68D5-437D-9A37-2847C4B270F3}" type="slidenum">
              <a:rPr lang="fr-FR" smtClean="0"/>
              <a:pPr/>
              <a:t>‹N°›</a:t>
            </a:fld>
            <a:endParaRPr lang="fr-FR" dirty="0"/>
          </a:p>
        </p:txBody>
      </p:sp>
    </p:spTree>
    <p:extLst>
      <p:ext uri="{BB962C8B-B14F-4D97-AF65-F5344CB8AC3E}">
        <p14:creationId xmlns="" xmlns:p14="http://schemas.microsoft.com/office/powerpoint/2010/main" val="62507924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DC5E212-DA78-4489-A6D6-1BEC5093AA16}" type="datetimeFigureOut">
              <a:rPr lang="fr-FR" smtClean="0"/>
              <a:pPr/>
              <a:t>18/04/2014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B1112DA-68D5-437D-9A37-2847C4B270F3}" type="slidenum">
              <a:rPr lang="fr-FR" smtClean="0"/>
              <a:pPr/>
              <a:t>‹N°›</a:t>
            </a:fld>
            <a:endParaRPr lang="fr-FR" dirty="0"/>
          </a:p>
        </p:txBody>
      </p:sp>
    </p:spTree>
    <p:extLst>
      <p:ext uri="{BB962C8B-B14F-4D97-AF65-F5344CB8AC3E}">
        <p14:creationId xmlns="" xmlns:p14="http://schemas.microsoft.com/office/powerpoint/2010/main" val="395694438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DC5E212-DA78-4489-A6D6-1BEC5093AA16}" type="datetimeFigureOut">
              <a:rPr lang="fr-FR" smtClean="0"/>
              <a:pPr/>
              <a:t>18/04/2014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B1112DA-68D5-437D-9A37-2847C4B270F3}" type="slidenum">
              <a:rPr lang="fr-FR" smtClean="0"/>
              <a:pPr/>
              <a:t>‹N°›</a:t>
            </a:fld>
            <a:endParaRPr lang="fr-FR" dirty="0"/>
          </a:p>
        </p:txBody>
      </p:sp>
    </p:spTree>
    <p:extLst>
      <p:ext uri="{BB962C8B-B14F-4D97-AF65-F5344CB8AC3E}">
        <p14:creationId xmlns="" xmlns:p14="http://schemas.microsoft.com/office/powerpoint/2010/main" val="382125878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DC5E212-DA78-4489-A6D6-1BEC5093AA16}" type="datetimeFigureOut">
              <a:rPr lang="fr-FR" smtClean="0"/>
              <a:pPr/>
              <a:t>18/04/2014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B1112DA-68D5-437D-9A37-2847C4B270F3}" type="slidenum">
              <a:rPr lang="fr-FR" smtClean="0"/>
              <a:pPr/>
              <a:t>‹N°›</a:t>
            </a:fld>
            <a:endParaRPr lang="fr-FR" dirty="0"/>
          </a:p>
        </p:txBody>
      </p:sp>
    </p:spTree>
    <p:extLst>
      <p:ext uri="{BB962C8B-B14F-4D97-AF65-F5344CB8AC3E}">
        <p14:creationId xmlns="" xmlns:p14="http://schemas.microsoft.com/office/powerpoint/2010/main" val="12465541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DC5E212-DA78-4489-A6D6-1BEC5093AA16}" type="datetimeFigureOut">
              <a:rPr lang="fr-FR" smtClean="0"/>
              <a:pPr/>
              <a:t>18/04/2014</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5B1112DA-68D5-437D-9A37-2847C4B270F3}" type="slidenum">
              <a:rPr lang="fr-FR" smtClean="0"/>
              <a:pPr/>
              <a:t>‹N°›</a:t>
            </a:fld>
            <a:endParaRPr lang="fr-FR" dirty="0"/>
          </a:p>
        </p:txBody>
      </p:sp>
    </p:spTree>
    <p:extLst>
      <p:ext uri="{BB962C8B-B14F-4D97-AF65-F5344CB8AC3E}">
        <p14:creationId xmlns="" xmlns:p14="http://schemas.microsoft.com/office/powerpoint/2010/main" val="322727709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DC5E212-DA78-4489-A6D6-1BEC5093AA16}" type="datetimeFigureOut">
              <a:rPr lang="fr-FR" smtClean="0"/>
              <a:pPr/>
              <a:t>18/04/2014</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5B1112DA-68D5-437D-9A37-2847C4B270F3}" type="slidenum">
              <a:rPr lang="fr-FR" smtClean="0"/>
              <a:pPr/>
              <a:t>‹N°›</a:t>
            </a:fld>
            <a:endParaRPr lang="fr-FR" dirty="0"/>
          </a:p>
        </p:txBody>
      </p:sp>
    </p:spTree>
    <p:extLst>
      <p:ext uri="{BB962C8B-B14F-4D97-AF65-F5344CB8AC3E}">
        <p14:creationId xmlns="" xmlns:p14="http://schemas.microsoft.com/office/powerpoint/2010/main" val="227499174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DC5E212-DA78-4489-A6D6-1BEC5093AA16}" type="datetimeFigureOut">
              <a:rPr lang="fr-FR" smtClean="0"/>
              <a:pPr/>
              <a:t>18/04/2014</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5B1112DA-68D5-437D-9A37-2847C4B270F3}" type="slidenum">
              <a:rPr lang="fr-FR" smtClean="0"/>
              <a:pPr/>
              <a:t>‹N°›</a:t>
            </a:fld>
            <a:endParaRPr lang="fr-FR" dirty="0"/>
          </a:p>
        </p:txBody>
      </p:sp>
    </p:spTree>
    <p:extLst>
      <p:ext uri="{BB962C8B-B14F-4D97-AF65-F5344CB8AC3E}">
        <p14:creationId xmlns="" xmlns:p14="http://schemas.microsoft.com/office/powerpoint/2010/main" val="325372724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DC5E212-DA78-4489-A6D6-1BEC5093AA16}" type="datetimeFigureOut">
              <a:rPr lang="fr-FR" smtClean="0"/>
              <a:pPr/>
              <a:t>18/04/2014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B1112DA-68D5-437D-9A37-2847C4B270F3}" type="slidenum">
              <a:rPr lang="fr-FR" smtClean="0"/>
              <a:pPr/>
              <a:t>‹N°›</a:t>
            </a:fld>
            <a:endParaRPr lang="fr-FR" dirty="0"/>
          </a:p>
        </p:txBody>
      </p:sp>
    </p:spTree>
    <p:extLst>
      <p:ext uri="{BB962C8B-B14F-4D97-AF65-F5344CB8AC3E}">
        <p14:creationId xmlns="" xmlns:p14="http://schemas.microsoft.com/office/powerpoint/2010/main" val="71253986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DC5E212-DA78-4489-A6D6-1BEC5093AA16}" type="datetimeFigureOut">
              <a:rPr lang="fr-FR" smtClean="0"/>
              <a:pPr/>
              <a:t>18/04/2014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B1112DA-68D5-437D-9A37-2847C4B270F3}" type="slidenum">
              <a:rPr lang="fr-FR" smtClean="0"/>
              <a:pPr/>
              <a:t>‹N°›</a:t>
            </a:fld>
            <a:endParaRPr lang="fr-FR" dirty="0"/>
          </a:p>
        </p:txBody>
      </p:sp>
    </p:spTree>
    <p:extLst>
      <p:ext uri="{BB962C8B-B14F-4D97-AF65-F5344CB8AC3E}">
        <p14:creationId xmlns="" xmlns:p14="http://schemas.microsoft.com/office/powerpoint/2010/main" val="151700230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C5E212-DA78-4489-A6D6-1BEC5093AA16}" type="datetimeFigureOut">
              <a:rPr lang="fr-FR" smtClean="0"/>
              <a:pPr/>
              <a:t>18/04/2014</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112DA-68D5-437D-9A37-2847C4B270F3}" type="slidenum">
              <a:rPr lang="fr-FR" smtClean="0"/>
              <a:pPr/>
              <a:t>‹N°›</a:t>
            </a:fld>
            <a:endParaRPr lang="fr-FR" dirty="0"/>
          </a:p>
        </p:txBody>
      </p:sp>
    </p:spTree>
    <p:extLst>
      <p:ext uri="{BB962C8B-B14F-4D97-AF65-F5344CB8AC3E}">
        <p14:creationId xmlns="" xmlns:p14="http://schemas.microsoft.com/office/powerpoint/2010/main" val="1216343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slow" p14:dur="2000"/>
    </mc:Choice>
    <mc:Fallback>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D4E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p:cNvSpPr/>
          <p:nvPr/>
        </p:nvSpPr>
        <p:spPr>
          <a:xfrm>
            <a:off x="4572000" y="2382"/>
            <a:ext cx="3600400" cy="5805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p:cNvSpPr/>
          <p:nvPr/>
        </p:nvSpPr>
        <p:spPr>
          <a:xfrm>
            <a:off x="4716016" y="0"/>
            <a:ext cx="3312368" cy="198884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latin typeface="Century Gothic" panose="020B0502020202020204" pitchFamily="34" charset="0"/>
            </a:endParaRP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05747" y="2348880"/>
            <a:ext cx="3312368" cy="8784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Sous-titre 2"/>
          <p:cNvSpPr txBox="1">
            <a:spLocks/>
          </p:cNvSpPr>
          <p:nvPr/>
        </p:nvSpPr>
        <p:spPr>
          <a:xfrm>
            <a:off x="4572000" y="3717032"/>
            <a:ext cx="3600400" cy="18722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smtClean="0">
                <a:solidFill>
                  <a:srgbClr val="91AA26"/>
                </a:solidFill>
              </a:rPr>
              <a:t>Les solutions économiques et écologiques du gaz naturel</a:t>
            </a:r>
            <a:endParaRPr lang="en-US" sz="2400" dirty="0" smtClean="0">
              <a:solidFill>
                <a:srgbClr val="7D7D7D"/>
              </a:solidFill>
              <a:latin typeface="Century Gothic" panose="020B0502020202020204" pitchFamily="34" charset="0"/>
            </a:endParaRPr>
          </a:p>
          <a:p>
            <a:pPr marL="0" indent="0" algn="ctr">
              <a:buNone/>
            </a:pPr>
            <a:endParaRPr lang="en-US" sz="2400" dirty="0" smtClean="0">
              <a:solidFill>
                <a:srgbClr val="91AA26"/>
              </a:solidFill>
            </a:endParaRPr>
          </a:p>
        </p:txBody>
      </p:sp>
      <p:sp>
        <p:nvSpPr>
          <p:cNvPr id="11" name="ZoneTexte 10"/>
          <p:cNvSpPr txBox="1"/>
          <p:nvPr/>
        </p:nvSpPr>
        <p:spPr>
          <a:xfrm>
            <a:off x="4572000" y="5949280"/>
            <a:ext cx="3600400" cy="415498"/>
          </a:xfrm>
          <a:prstGeom prst="rect">
            <a:avLst/>
          </a:prstGeom>
          <a:noFill/>
        </p:spPr>
        <p:txBody>
          <a:bodyPr wrap="square" rtlCol="0">
            <a:spAutoFit/>
          </a:bodyPr>
          <a:lstStyle/>
          <a:p>
            <a:pPr algn="r"/>
            <a:r>
              <a:rPr lang="fr-FR" sz="1050" b="1" dirty="0" smtClean="0">
                <a:solidFill>
                  <a:srgbClr val="808080"/>
                </a:solidFill>
              </a:rPr>
              <a:t>16 Av. des Châteaupieds – 92500 Rueil-Malmaison - France</a:t>
            </a:r>
          </a:p>
          <a:p>
            <a:pPr algn="r"/>
            <a:r>
              <a:rPr lang="fr-FR" sz="1050" b="1" dirty="0" smtClean="0">
                <a:solidFill>
                  <a:schemeClr val="accent6">
                    <a:lumMod val="75000"/>
                  </a:schemeClr>
                </a:solidFill>
              </a:rPr>
              <a:t>www.arionic.com</a:t>
            </a:r>
            <a:r>
              <a:rPr lang="fr-FR" sz="1050" b="1" dirty="0" smtClean="0">
                <a:solidFill>
                  <a:srgbClr val="808080"/>
                </a:solidFill>
              </a:rPr>
              <a:t> - Tel: +33(0)1 41 42 36 81</a:t>
            </a:r>
            <a:endParaRPr lang="fr-FR" sz="1050" b="1" dirty="0">
              <a:solidFill>
                <a:srgbClr val="808080"/>
              </a:solidFill>
            </a:endParaRPr>
          </a:p>
        </p:txBody>
      </p:sp>
      <p:cxnSp>
        <p:nvCxnSpPr>
          <p:cNvPr id="13" name="Connecteur droit 12"/>
          <p:cNvCxnSpPr/>
          <p:nvPr/>
        </p:nvCxnSpPr>
        <p:spPr>
          <a:xfrm>
            <a:off x="4716016" y="5589240"/>
            <a:ext cx="3312368" cy="0"/>
          </a:xfrm>
          <a:prstGeom prst="line">
            <a:avLst/>
          </a:prstGeom>
          <a:ln w="57150">
            <a:solidFill>
              <a:srgbClr val="808080"/>
            </a:solidFill>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4427984" y="764704"/>
            <a:ext cx="3960440" cy="523220"/>
          </a:xfrm>
          <a:prstGeom prst="rect">
            <a:avLst/>
          </a:prstGeom>
          <a:noFill/>
        </p:spPr>
        <p:txBody>
          <a:bodyPr wrap="square" rtlCol="0">
            <a:spAutoFit/>
          </a:bodyPr>
          <a:lstStyle/>
          <a:p>
            <a:pPr algn="ctr"/>
            <a:r>
              <a:rPr lang="fr-FR" sz="2800" b="1" dirty="0" smtClean="0">
                <a:solidFill>
                  <a:schemeClr val="bg1"/>
                </a:solidFill>
              </a:rPr>
              <a:t>Clean Tuesday 2014</a:t>
            </a:r>
          </a:p>
        </p:txBody>
      </p:sp>
    </p:spTree>
    <p:extLst>
      <p:ext uri="{BB962C8B-B14F-4D97-AF65-F5344CB8AC3E}">
        <p14:creationId xmlns:p14="http://schemas.microsoft.com/office/powerpoint/2010/main" xmlns="" val="377479634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2447925" cy="2162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5180491" y="0"/>
            <a:ext cx="3312368" cy="476672"/>
          </a:xfrm>
          <a:prstGeom prst="rect">
            <a:avLst/>
          </a:prstGeom>
          <a:solidFill>
            <a:srgbClr val="CDE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bg1">
                    <a:lumMod val="50000"/>
                  </a:schemeClr>
                </a:solidFill>
                <a:latin typeface="Century Gothic" panose="020B0502020202020204" pitchFamily="34" charset="0"/>
              </a:rPr>
              <a:t>Etude de cas</a:t>
            </a:r>
            <a:endParaRPr lang="fr-FR" sz="2000" b="1" dirty="0">
              <a:solidFill>
                <a:schemeClr val="bg1">
                  <a:lumMod val="50000"/>
                </a:schemeClr>
              </a:solidFill>
              <a:latin typeface="Century Gothic" panose="020B0502020202020204" pitchFamily="34" charset="0"/>
            </a:endParaRPr>
          </a:p>
        </p:txBody>
      </p:sp>
      <p:sp>
        <p:nvSpPr>
          <p:cNvPr id="5" name="Rectangle 4"/>
          <p:cNvSpPr/>
          <p:nvPr/>
        </p:nvSpPr>
        <p:spPr>
          <a:xfrm>
            <a:off x="5038856" y="0"/>
            <a:ext cx="3595638" cy="620688"/>
          </a:xfrm>
          <a:prstGeom prst="rect">
            <a:avLst/>
          </a:prstGeom>
          <a:noFill/>
          <a:ln w="12700">
            <a:solidFill>
              <a:srgbClr val="91AA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p:cNvPicPr>
            <a:picLocks noChangeAspect="1"/>
          </p:cNvPicPr>
          <p:nvPr/>
        </p:nvPicPr>
        <p:blipFill>
          <a:blip r:embed="rId3" cstate="print"/>
          <a:stretch>
            <a:fillRect/>
          </a:stretch>
        </p:blipFill>
        <p:spPr>
          <a:xfrm>
            <a:off x="14935" y="6238875"/>
            <a:ext cx="9129065" cy="619125"/>
          </a:xfrm>
          <a:prstGeom prst="rect">
            <a:avLst/>
          </a:prstGeom>
        </p:spPr>
      </p:pic>
      <p:sp>
        <p:nvSpPr>
          <p:cNvPr id="15" name="Rectangle 5"/>
          <p:cNvSpPr>
            <a:spLocks noChangeArrowheads="1"/>
          </p:cNvSpPr>
          <p:nvPr/>
        </p:nvSpPr>
        <p:spPr bwMode="auto">
          <a:xfrm>
            <a:off x="-73024" y="1340768"/>
            <a:ext cx="9217024" cy="4968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charset="0"/>
                <a:cs typeface="Arial" charset="0"/>
              </a:defRPr>
            </a:lvl1pPr>
            <a:lvl2pPr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20000"/>
              </a:spcBef>
            </a:pPr>
            <a:endParaRPr lang="fr-FR" altLang="fr-FR" sz="1600" b="1" dirty="0">
              <a:solidFill>
                <a:srgbClr val="BCCF01"/>
              </a:solidFill>
              <a:latin typeface="Arial Black" pitchFamily="34" charset="0"/>
            </a:endParaRPr>
          </a:p>
          <a:p>
            <a:pPr lvl="1" algn="just" eaLnBrk="1" hangingPunct="1">
              <a:spcBef>
                <a:spcPct val="20000"/>
              </a:spcBef>
              <a:buClr>
                <a:srgbClr val="702081"/>
              </a:buClr>
              <a:buFont typeface="Wingdings" pitchFamily="2" charset="2"/>
              <a:buChar char="þ"/>
            </a:pPr>
            <a:r>
              <a:rPr lang="fr-FR" sz="2400" dirty="0" smtClean="0">
                <a:solidFill>
                  <a:schemeClr val="tx1">
                    <a:lumMod val="65000"/>
                    <a:lumOff val="35000"/>
                  </a:schemeClr>
                </a:solidFill>
                <a:latin typeface="+mn-lt"/>
                <a:cs typeface="Arial" pitchFamily="34" charset="0"/>
                <a:sym typeface="Wingdings"/>
              </a:rPr>
              <a:t> </a:t>
            </a:r>
            <a:r>
              <a:rPr lang="fr-FR" dirty="0" smtClean="0">
                <a:solidFill>
                  <a:schemeClr val="tx1">
                    <a:lumMod val="75000"/>
                    <a:lumOff val="25000"/>
                  </a:schemeClr>
                </a:solidFill>
                <a:latin typeface="+mn-lt"/>
                <a:cs typeface="Arial" pitchFamily="34" charset="0"/>
                <a:sym typeface="Wingdings"/>
              </a:rPr>
              <a:t>RESULTATS</a:t>
            </a:r>
          </a:p>
          <a:p>
            <a:pPr lvl="1" algn="just" eaLnBrk="1" hangingPunct="1">
              <a:spcBef>
                <a:spcPct val="20000"/>
              </a:spcBef>
              <a:buClr>
                <a:srgbClr val="702081"/>
              </a:buClr>
            </a:pPr>
            <a:r>
              <a:rPr lang="fr-FR" dirty="0" smtClean="0">
                <a:solidFill>
                  <a:schemeClr val="tx1">
                    <a:lumMod val="65000"/>
                    <a:lumOff val="35000"/>
                  </a:schemeClr>
                </a:solidFill>
                <a:latin typeface="+mn-lt"/>
                <a:cs typeface="Arial" pitchFamily="34" charset="0"/>
                <a:sym typeface="Wingdings"/>
              </a:rPr>
              <a:t>Une première qualification à la recette des équipements a fait état d’une économie au régime nominal des chaudières de l’ordre de 10%. Une estimation glissante sur de plus longues périodes montre un gain moyen de l’ordre de 7%, fonction des besoins variables de production. </a:t>
            </a:r>
          </a:p>
          <a:p>
            <a:pPr lvl="1" algn="just" eaLnBrk="1" hangingPunct="1">
              <a:spcBef>
                <a:spcPct val="20000"/>
              </a:spcBef>
              <a:buClr>
                <a:srgbClr val="702081"/>
              </a:buClr>
            </a:pPr>
            <a:endParaRPr lang="fr-FR" sz="800" dirty="0" smtClean="0">
              <a:solidFill>
                <a:schemeClr val="tx1">
                  <a:lumMod val="65000"/>
                  <a:lumOff val="35000"/>
                </a:schemeClr>
              </a:solidFill>
              <a:latin typeface="+mn-lt"/>
              <a:cs typeface="Arial" pitchFamily="34" charset="0"/>
              <a:sym typeface="Wingdings"/>
            </a:endParaRPr>
          </a:p>
          <a:p>
            <a:pPr lvl="1" algn="just" eaLnBrk="1" hangingPunct="1">
              <a:spcBef>
                <a:spcPct val="20000"/>
              </a:spcBef>
              <a:buClr>
                <a:srgbClr val="702081"/>
              </a:buClr>
            </a:pPr>
            <a:r>
              <a:rPr lang="fr-FR" dirty="0" smtClean="0">
                <a:solidFill>
                  <a:schemeClr val="tx1">
                    <a:lumMod val="65000"/>
                    <a:lumOff val="35000"/>
                  </a:schemeClr>
                </a:solidFill>
                <a:latin typeface="+mn-lt"/>
                <a:cs typeface="Arial" pitchFamily="34" charset="0"/>
                <a:sym typeface="Wingdings"/>
              </a:rPr>
              <a:t>‘</a:t>
            </a:r>
            <a:r>
              <a:rPr lang="fr-FR" i="1" dirty="0" smtClean="0">
                <a:solidFill>
                  <a:schemeClr val="tx1">
                    <a:lumMod val="65000"/>
                    <a:lumOff val="35000"/>
                  </a:schemeClr>
                </a:solidFill>
                <a:latin typeface="+mn-lt"/>
                <a:cs typeface="Arial" pitchFamily="34" charset="0"/>
                <a:sym typeface="Wingdings"/>
              </a:rPr>
              <a:t>L’installation des solutions d’économiseur gaz ARIONIC est assez facile, il suffit de préparer la ligne gaz à l’accueil des appareils de pré-traitement</a:t>
            </a:r>
            <a:r>
              <a:rPr lang="fr-FR" dirty="0" smtClean="0">
                <a:solidFill>
                  <a:schemeClr val="tx1">
                    <a:lumMod val="65000"/>
                    <a:lumOff val="35000"/>
                  </a:schemeClr>
                </a:solidFill>
                <a:latin typeface="+mn-lt"/>
                <a:cs typeface="Arial" pitchFamily="34" charset="0"/>
                <a:sym typeface="Wingdings"/>
              </a:rPr>
              <a:t>’, explique Fabrice AJELLO, responsable Maintenance.</a:t>
            </a:r>
          </a:p>
          <a:p>
            <a:pPr lvl="1" algn="just" eaLnBrk="1" hangingPunct="1">
              <a:spcBef>
                <a:spcPct val="20000"/>
              </a:spcBef>
              <a:buClr>
                <a:srgbClr val="702081"/>
              </a:buClr>
            </a:pPr>
            <a:endParaRPr lang="fr-FR" sz="800" dirty="0" smtClean="0">
              <a:solidFill>
                <a:schemeClr val="tx1">
                  <a:lumMod val="65000"/>
                  <a:lumOff val="35000"/>
                </a:schemeClr>
              </a:solidFill>
              <a:latin typeface="+mn-lt"/>
              <a:cs typeface="Arial" pitchFamily="34" charset="0"/>
              <a:sym typeface="Wingdings"/>
            </a:endParaRPr>
          </a:p>
          <a:p>
            <a:pPr lvl="1" algn="just" eaLnBrk="1" hangingPunct="1">
              <a:spcBef>
                <a:spcPct val="20000"/>
              </a:spcBef>
              <a:buClr>
                <a:srgbClr val="702081"/>
              </a:buClr>
            </a:pPr>
            <a:r>
              <a:rPr lang="fr-FR" dirty="0" smtClean="0">
                <a:solidFill>
                  <a:schemeClr val="tx1">
                    <a:lumMod val="65000"/>
                    <a:lumOff val="35000"/>
                  </a:schemeClr>
                </a:solidFill>
                <a:latin typeface="+mn-lt"/>
                <a:cs typeface="Arial" pitchFamily="34" charset="0"/>
                <a:sym typeface="Wingdings"/>
              </a:rPr>
              <a:t>‘</a:t>
            </a:r>
            <a:r>
              <a:rPr lang="fr-FR" i="1" dirty="0" smtClean="0">
                <a:solidFill>
                  <a:schemeClr val="tx1">
                    <a:lumMod val="65000"/>
                    <a:lumOff val="35000"/>
                  </a:schemeClr>
                </a:solidFill>
                <a:latin typeface="+mn-lt"/>
                <a:cs typeface="Arial" pitchFamily="34" charset="0"/>
                <a:sym typeface="Wingdings"/>
              </a:rPr>
              <a:t>Une fois installés, ces systèmes ne demandent pas de maintenance, et nous suivons bien nos ratios de production afin de noter toute dérive. Au final, outre la réduction des gaz à effet de serre, l’opération est très rentable car avec une économie d’environ 350 MWh par an par chaudière, l’investissement a été amorti en un an environ.’</a:t>
            </a:r>
            <a:endParaRPr lang="fr-FR" i="1" kern="0" dirty="0" smtClean="0">
              <a:solidFill>
                <a:schemeClr val="tx1">
                  <a:lumMod val="65000"/>
                  <a:lumOff val="35000"/>
                </a:schemeClr>
              </a:solidFill>
              <a:latin typeface="+mn-lt"/>
            </a:endParaRPr>
          </a:p>
          <a:p>
            <a:pPr lvl="1" algn="just" eaLnBrk="1" hangingPunct="1">
              <a:spcBef>
                <a:spcPct val="20000"/>
              </a:spcBef>
              <a:buClr>
                <a:srgbClr val="702081"/>
              </a:buClr>
            </a:pPr>
            <a:endParaRPr lang="fr-FR" altLang="fr-FR" dirty="0">
              <a:solidFill>
                <a:srgbClr val="5F5F5F"/>
              </a:solidFill>
              <a:latin typeface="Calibri" pitchFamily="34" charset="0"/>
            </a:endParaRPr>
          </a:p>
          <a:p>
            <a:pPr lvl="1" algn="just" eaLnBrk="1" hangingPunct="1">
              <a:spcBef>
                <a:spcPct val="20000"/>
              </a:spcBef>
              <a:buClr>
                <a:srgbClr val="702081"/>
              </a:buClr>
              <a:buFont typeface="Wingdings" pitchFamily="2" charset="2"/>
              <a:buNone/>
            </a:pPr>
            <a:endParaRPr lang="fr-FR" altLang="fr-FR" sz="1400" b="1" dirty="0">
              <a:solidFill>
                <a:srgbClr val="BCCF01"/>
              </a:solidFill>
              <a:latin typeface="Arial Black" pitchFamily="34" charset="0"/>
            </a:endParaRPr>
          </a:p>
        </p:txBody>
      </p:sp>
      <p:sp>
        <p:nvSpPr>
          <p:cNvPr id="7" name="Titre 1"/>
          <p:cNvSpPr txBox="1">
            <a:spLocks/>
          </p:cNvSpPr>
          <p:nvPr/>
        </p:nvSpPr>
        <p:spPr>
          <a:xfrm>
            <a:off x="827584" y="908720"/>
            <a:ext cx="7854872" cy="720080"/>
          </a:xfrm>
          <a:prstGeom prst="rect">
            <a:avLst/>
          </a:prstGeom>
        </p:spPr>
        <p:txBody>
          <a:bodyPr vert="horz" lIns="91440" tIns="45720" rIns="91440" bIns="45720" rtlCol="0" anchor="b">
            <a:noAutofit/>
          </a:bodyPr>
          <a:lstStyle>
            <a:lvl1pPr algn="l" defTabSz="914400" rtl="0" eaLnBrk="1" latinLnBrk="0" hangingPunct="1">
              <a:spcBef>
                <a:spcPct val="0"/>
              </a:spcBef>
              <a:buNone/>
              <a:defRPr sz="28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defRPr/>
            </a:pPr>
            <a:r>
              <a:rPr lang="fr-FR" sz="2400" b="1" dirty="0" smtClean="0">
                <a:solidFill>
                  <a:srgbClr val="7030A0"/>
                </a:solidFill>
                <a:latin typeface="+mn-lt"/>
              </a:rPr>
              <a:t>EVIAN</a:t>
            </a:r>
            <a:endParaRPr kumimoji="0" lang="en-US" sz="2400" b="1" i="0" u="none" strike="noStrike" kern="1200" cap="none" spc="0" normalizeH="0" baseline="0" noProof="0" dirty="0">
              <a:ln>
                <a:noFill/>
              </a:ln>
              <a:solidFill>
                <a:srgbClr val="7030A0"/>
              </a:solidFill>
              <a:effectLst/>
              <a:uLnTx/>
              <a:uFillTx/>
              <a:latin typeface="+mn-lt"/>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2447925" cy="2162175"/>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210301"/>
            <a:ext cx="9153525" cy="638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tangle 5"/>
          <p:cNvSpPr/>
          <p:nvPr/>
        </p:nvSpPr>
        <p:spPr>
          <a:xfrm>
            <a:off x="4716016" y="0"/>
            <a:ext cx="3312368" cy="476672"/>
          </a:xfrm>
          <a:prstGeom prst="rect">
            <a:avLst/>
          </a:prstGeom>
          <a:solidFill>
            <a:srgbClr val="CDE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bg1">
                    <a:lumMod val="50000"/>
                  </a:schemeClr>
                </a:solidFill>
              </a:rPr>
              <a:t>Etudes de cas</a:t>
            </a:r>
            <a:endParaRPr lang="fr-FR" sz="2400" b="1" dirty="0">
              <a:solidFill>
                <a:schemeClr val="bg1">
                  <a:lumMod val="50000"/>
                </a:schemeClr>
              </a:solidFill>
            </a:endParaRPr>
          </a:p>
        </p:txBody>
      </p:sp>
      <p:sp>
        <p:nvSpPr>
          <p:cNvPr id="7" name="Rectangle 6"/>
          <p:cNvSpPr/>
          <p:nvPr/>
        </p:nvSpPr>
        <p:spPr>
          <a:xfrm>
            <a:off x="4576762" y="0"/>
            <a:ext cx="3595638" cy="620688"/>
          </a:xfrm>
          <a:prstGeom prst="rect">
            <a:avLst/>
          </a:prstGeom>
          <a:noFill/>
          <a:ln w="12700">
            <a:solidFill>
              <a:srgbClr val="91AA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Titre 1"/>
          <p:cNvSpPr txBox="1">
            <a:spLocks/>
          </p:cNvSpPr>
          <p:nvPr/>
        </p:nvSpPr>
        <p:spPr>
          <a:xfrm>
            <a:off x="827584" y="908720"/>
            <a:ext cx="7854872" cy="72008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8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dirty="0" smtClean="0">
                <a:solidFill>
                  <a:srgbClr val="7030A0"/>
                </a:solidFill>
                <a:latin typeface="+mn-lt"/>
              </a:rPr>
              <a:t>Equipement sportif</a:t>
            </a:r>
            <a:endParaRPr kumimoji="0" lang="en-US" sz="2400" b="0" i="0" u="none" strike="noStrike" kern="1200" cap="none" spc="0" normalizeH="0" baseline="0" noProof="0" dirty="0">
              <a:ln>
                <a:noFill/>
              </a:ln>
              <a:solidFill>
                <a:srgbClr val="7030A0"/>
              </a:solidFill>
              <a:effectLst/>
              <a:uLnTx/>
              <a:uFillTx/>
              <a:latin typeface="+mn-lt"/>
            </a:endParaRPr>
          </a:p>
        </p:txBody>
      </p:sp>
      <p:sp>
        <p:nvSpPr>
          <p:cNvPr id="11" name="Espace réservé du contenu 2"/>
          <p:cNvSpPr txBox="1">
            <a:spLocks/>
          </p:cNvSpPr>
          <p:nvPr/>
        </p:nvSpPr>
        <p:spPr>
          <a:xfrm>
            <a:off x="467544" y="2132856"/>
            <a:ext cx="5400600" cy="288032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lgn="just">
              <a:buClr>
                <a:srgbClr val="94C600"/>
              </a:buClr>
              <a:defRPr/>
            </a:pPr>
            <a:r>
              <a:rPr lang="fr-FR" sz="2000" dirty="0" smtClean="0">
                <a:solidFill>
                  <a:schemeClr val="tx1">
                    <a:lumMod val="65000"/>
                    <a:lumOff val="35000"/>
                  </a:schemeClr>
                </a:solidFill>
                <a:latin typeface="Calibri" panose="020F0502020204030204" pitchFamily="34" charset="0"/>
                <a:cs typeface="Calibri" panose="020F0502020204030204" pitchFamily="34" charset="0"/>
              </a:rPr>
              <a:t>INSTALLATION</a:t>
            </a:r>
          </a:p>
          <a:p>
            <a:pPr lvl="1" algn="just">
              <a:buClr>
                <a:srgbClr val="94C600"/>
              </a:buClr>
              <a:buFont typeface="Wingdings" pitchFamily="2" charset="2"/>
              <a:buChar char="§"/>
              <a:defRPr/>
            </a:pPr>
            <a:r>
              <a:rPr lang="fr-FR" sz="2000" dirty="0" smtClean="0">
                <a:solidFill>
                  <a:schemeClr val="tx1">
                    <a:lumMod val="65000"/>
                    <a:lumOff val="35000"/>
                  </a:schemeClr>
                </a:solidFill>
                <a:latin typeface="Calibri" panose="020F0502020204030204" pitchFamily="34" charset="0"/>
                <a:cs typeface="Calibri" panose="020F0502020204030204" pitchFamily="34" charset="0"/>
              </a:rPr>
              <a:t>Chaudière DE DIETRICH GT812 ‘ancienne’ 778kW</a:t>
            </a:r>
          </a:p>
          <a:p>
            <a:pPr lvl="1" algn="just">
              <a:buClr>
                <a:srgbClr val="94C600"/>
              </a:buClr>
              <a:buFont typeface="Wingdings" pitchFamily="2" charset="2"/>
              <a:buChar char="§"/>
              <a:defRPr/>
            </a:pPr>
            <a:r>
              <a:rPr lang="fr-FR" sz="2000" dirty="0" smtClean="0">
                <a:solidFill>
                  <a:schemeClr val="tx1">
                    <a:lumMod val="65000"/>
                    <a:lumOff val="35000"/>
                  </a:schemeClr>
                </a:solidFill>
                <a:latin typeface="Calibri" panose="020F0502020204030204" pitchFamily="34" charset="0"/>
                <a:cs typeface="Calibri" panose="020F0502020204030204" pitchFamily="34" charset="0"/>
              </a:rPr>
              <a:t>Brûleur CUENOD C100 2 allures</a:t>
            </a:r>
          </a:p>
          <a:p>
            <a:pPr lvl="1" algn="just">
              <a:buClr>
                <a:srgbClr val="94C600"/>
              </a:buClr>
              <a:buFont typeface="Wingdings" pitchFamily="2" charset="2"/>
              <a:buChar char="§"/>
              <a:defRPr/>
            </a:pPr>
            <a:endParaRPr lang="fr-FR" sz="2000" dirty="0" smtClean="0">
              <a:solidFill>
                <a:schemeClr val="tx1">
                  <a:lumMod val="65000"/>
                  <a:lumOff val="35000"/>
                </a:schemeClr>
              </a:solidFill>
              <a:latin typeface="Calibri" panose="020F0502020204030204" pitchFamily="34" charset="0"/>
              <a:cs typeface="Calibri" panose="020F0502020204030204" pitchFamily="34" charset="0"/>
            </a:endParaRPr>
          </a:p>
          <a:p>
            <a:pPr algn="just">
              <a:buClr>
                <a:srgbClr val="94C600"/>
              </a:buClr>
              <a:defRPr/>
            </a:pPr>
            <a:r>
              <a:rPr lang="fr-FR" sz="2000" dirty="0" smtClean="0">
                <a:solidFill>
                  <a:schemeClr val="tx1">
                    <a:lumMod val="65000"/>
                    <a:lumOff val="35000"/>
                  </a:schemeClr>
                </a:solidFill>
                <a:latin typeface="Calibri" panose="020F0502020204030204" pitchFamily="34" charset="0"/>
                <a:cs typeface="Calibri" panose="020F0502020204030204" pitchFamily="34" charset="0"/>
              </a:rPr>
              <a:t>TRAITEMENT ARIONIC</a:t>
            </a:r>
          </a:p>
          <a:p>
            <a:pPr lvl="1" algn="just">
              <a:buClr>
                <a:srgbClr val="94C600"/>
              </a:buClr>
              <a:buFont typeface="Wingdings" pitchFamily="2" charset="2"/>
              <a:buChar char="§"/>
              <a:defRPr/>
            </a:pPr>
            <a:r>
              <a:rPr lang="fr-FR" sz="2000" dirty="0" smtClean="0">
                <a:solidFill>
                  <a:schemeClr val="tx1">
                    <a:lumMod val="65000"/>
                    <a:lumOff val="35000"/>
                  </a:schemeClr>
                </a:solidFill>
                <a:latin typeface="Calibri" panose="020F0502020204030204" pitchFamily="34" charset="0"/>
                <a:cs typeface="Calibri" panose="020F0502020204030204" pitchFamily="34" charset="0"/>
              </a:rPr>
              <a:t>Appareil G1000 (1000 kW max)</a:t>
            </a:r>
          </a:p>
        </p:txBody>
      </p:sp>
      <p:grpSp>
        <p:nvGrpSpPr>
          <p:cNvPr id="2" name="Groupe 14"/>
          <p:cNvGrpSpPr/>
          <p:nvPr/>
        </p:nvGrpSpPr>
        <p:grpSpPr>
          <a:xfrm>
            <a:off x="6084168" y="2132856"/>
            <a:ext cx="2664296" cy="2880320"/>
            <a:chOff x="5940152" y="3429000"/>
            <a:chExt cx="1764665" cy="2352675"/>
          </a:xfrm>
        </p:grpSpPr>
        <p:pic>
          <p:nvPicPr>
            <p:cNvPr id="13" name="Image 12" descr="IMG_2590.JPG"/>
            <p:cNvPicPr/>
            <p:nvPr/>
          </p:nvPicPr>
          <p:blipFill>
            <a:blip r:embed="rId4" cstate="screen"/>
            <a:stretch>
              <a:fillRect/>
            </a:stretch>
          </p:blipFill>
          <p:spPr>
            <a:xfrm rot="5400000">
              <a:off x="5646147" y="3723005"/>
              <a:ext cx="2352675" cy="1764665"/>
            </a:xfrm>
            <a:prstGeom prst="rect">
              <a:avLst/>
            </a:prstGeom>
          </p:spPr>
        </p:pic>
        <p:pic>
          <p:nvPicPr>
            <p:cNvPr id="14" name="Image 13" descr="IMG_1040.JPG"/>
            <p:cNvPicPr/>
            <p:nvPr/>
          </p:nvPicPr>
          <p:blipFill>
            <a:blip r:embed="rId5" cstate="screen">
              <a:clrChange>
                <a:clrFrom>
                  <a:srgbClr val="2C517B"/>
                </a:clrFrom>
                <a:clrTo>
                  <a:srgbClr val="2C517B">
                    <a:alpha val="0"/>
                  </a:srgbClr>
                </a:clrTo>
              </a:clrChange>
            </a:blip>
            <a:srcRect/>
            <a:stretch>
              <a:fillRect/>
            </a:stretch>
          </p:blipFill>
          <p:spPr>
            <a:xfrm rot="5580000">
              <a:off x="6805300" y="4649622"/>
              <a:ext cx="885825" cy="305435"/>
            </a:xfrm>
            <a:prstGeom prst="rect">
              <a:avLst/>
            </a:prstGeom>
          </p:spPr>
        </p:pic>
      </p:grpSp>
    </p:spTree>
    <p:extLst>
      <p:ext uri="{BB962C8B-B14F-4D97-AF65-F5344CB8AC3E}">
        <p14:creationId xmlns:p14="http://schemas.microsoft.com/office/powerpoint/2010/main" xmlns="" val="15475858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2447925" cy="2162175"/>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210301"/>
            <a:ext cx="9153525" cy="638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tangle 5"/>
          <p:cNvSpPr/>
          <p:nvPr/>
        </p:nvSpPr>
        <p:spPr>
          <a:xfrm>
            <a:off x="4716016" y="0"/>
            <a:ext cx="3312368" cy="476672"/>
          </a:xfrm>
          <a:prstGeom prst="rect">
            <a:avLst/>
          </a:prstGeom>
          <a:solidFill>
            <a:srgbClr val="CDE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bg1">
                    <a:lumMod val="50000"/>
                  </a:schemeClr>
                </a:solidFill>
              </a:rPr>
              <a:t>Etudes de cas</a:t>
            </a:r>
            <a:endParaRPr lang="fr-FR" sz="2400" b="1" dirty="0">
              <a:solidFill>
                <a:schemeClr val="bg1">
                  <a:lumMod val="50000"/>
                </a:schemeClr>
              </a:solidFill>
            </a:endParaRPr>
          </a:p>
        </p:txBody>
      </p:sp>
      <p:sp>
        <p:nvSpPr>
          <p:cNvPr id="7" name="Rectangle 6"/>
          <p:cNvSpPr/>
          <p:nvPr/>
        </p:nvSpPr>
        <p:spPr>
          <a:xfrm>
            <a:off x="4576762" y="0"/>
            <a:ext cx="3595638" cy="620688"/>
          </a:xfrm>
          <a:prstGeom prst="rect">
            <a:avLst/>
          </a:prstGeom>
          <a:noFill/>
          <a:ln w="12700">
            <a:solidFill>
              <a:srgbClr val="91AA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Titre 1"/>
          <p:cNvSpPr txBox="1">
            <a:spLocks/>
          </p:cNvSpPr>
          <p:nvPr/>
        </p:nvSpPr>
        <p:spPr>
          <a:xfrm>
            <a:off x="827584" y="908720"/>
            <a:ext cx="7854872" cy="72008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8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7030A0"/>
                </a:solidFill>
                <a:effectLst/>
                <a:uLnTx/>
                <a:uFillTx/>
                <a:latin typeface="+mn-lt"/>
              </a:rPr>
              <a:t>Résultats</a:t>
            </a:r>
            <a:endParaRPr kumimoji="0" lang="en-US" sz="2400" b="0" i="0" u="none" strike="noStrike" kern="1200" cap="none" spc="0" normalizeH="0" baseline="0" noProof="0" dirty="0">
              <a:ln>
                <a:noFill/>
              </a:ln>
              <a:solidFill>
                <a:srgbClr val="7030A0"/>
              </a:solidFill>
              <a:effectLst/>
              <a:uLnTx/>
              <a:uFillTx/>
              <a:latin typeface="+mn-lt"/>
            </a:endParaRPr>
          </a:p>
        </p:txBody>
      </p:sp>
      <p:sp>
        <p:nvSpPr>
          <p:cNvPr id="10" name="Espace réservé du contenu 2"/>
          <p:cNvSpPr txBox="1">
            <a:spLocks/>
          </p:cNvSpPr>
          <p:nvPr/>
        </p:nvSpPr>
        <p:spPr>
          <a:xfrm>
            <a:off x="539552" y="4725144"/>
            <a:ext cx="8136904" cy="1296144"/>
          </a:xfrm>
          <a:prstGeom prst="rect">
            <a:avLst/>
          </a:prstGeom>
        </p:spPr>
        <p:txBody>
          <a:bodyPr vert="horz" lIns="91440" tIns="45720" rIns="91440" bIns="45720" rtlCol="0">
            <a:normAutofit fontScale="775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lgn="just">
              <a:buClr>
                <a:srgbClr val="94C600"/>
              </a:buClr>
              <a:defRPr/>
            </a:pPr>
            <a:r>
              <a:rPr lang="fr-FR" sz="2600" dirty="0" smtClean="0">
                <a:solidFill>
                  <a:schemeClr val="tx1">
                    <a:lumMod val="65000"/>
                    <a:lumOff val="35000"/>
                  </a:schemeClr>
                </a:solidFill>
                <a:latin typeface="Calibri" panose="020F0502020204030204" pitchFamily="34" charset="0"/>
                <a:cs typeface="Calibri" panose="020F0502020204030204" pitchFamily="34" charset="0"/>
              </a:rPr>
              <a:t>Réglage de débit air/gaz diminué de 10% environ pour iso-performance à Grande Allure</a:t>
            </a:r>
          </a:p>
          <a:p>
            <a:pPr algn="just">
              <a:buClr>
                <a:srgbClr val="94C600"/>
              </a:buClr>
              <a:defRPr/>
            </a:pPr>
            <a:r>
              <a:rPr lang="fr-FR" sz="2600" dirty="0" smtClean="0">
                <a:solidFill>
                  <a:schemeClr val="tx1">
                    <a:lumMod val="65000"/>
                    <a:lumOff val="35000"/>
                  </a:schemeClr>
                </a:solidFill>
                <a:latin typeface="Calibri" panose="020F0502020204030204" pitchFamily="34" charset="0"/>
                <a:cs typeface="Calibri" panose="020F0502020204030204" pitchFamily="34" charset="0"/>
              </a:rPr>
              <a:t>Réduction des cycles</a:t>
            </a:r>
          </a:p>
          <a:p>
            <a:pPr algn="just">
              <a:buClr>
                <a:srgbClr val="94C600"/>
              </a:buClr>
              <a:defRPr/>
            </a:pPr>
            <a:r>
              <a:rPr lang="fr-FR" sz="2600" b="1" dirty="0" smtClean="0">
                <a:solidFill>
                  <a:schemeClr val="tx1">
                    <a:lumMod val="65000"/>
                    <a:lumOff val="35000"/>
                  </a:schemeClr>
                </a:solidFill>
                <a:latin typeface="Calibri" panose="020F0502020204030204" pitchFamily="34" charset="0"/>
                <a:cs typeface="Calibri" panose="020F0502020204030204" pitchFamily="34" charset="0"/>
              </a:rPr>
              <a:t>Economie mesurée de 7% </a:t>
            </a:r>
            <a:r>
              <a:rPr lang="fr-FR" sz="2600" dirty="0" smtClean="0">
                <a:solidFill>
                  <a:schemeClr val="tx1">
                    <a:lumMod val="65000"/>
                    <a:lumOff val="35000"/>
                  </a:schemeClr>
                </a:solidFill>
                <a:latin typeface="Calibri" panose="020F0502020204030204" pitchFamily="34" charset="0"/>
                <a:cs typeface="Calibri" panose="020F0502020204030204" pitchFamily="34" charset="0"/>
              </a:rPr>
              <a:t>sur durée représentative</a:t>
            </a:r>
          </a:p>
          <a:p>
            <a:pPr algn="just">
              <a:buClr>
                <a:srgbClr val="94C600"/>
              </a:buClr>
              <a:defRPr/>
            </a:pPr>
            <a:endParaRPr lang="fr-FR" dirty="0" smtClean="0">
              <a:solidFill>
                <a:srgbClr val="3E3D2D"/>
              </a:solidFill>
              <a:latin typeface="Calibri" panose="020F0502020204030204" pitchFamily="34" charset="0"/>
              <a:cs typeface="Calibri" panose="020F0502020204030204" pitchFamily="34" charset="0"/>
            </a:endParaRPr>
          </a:p>
          <a:p>
            <a:pPr algn="just">
              <a:buClr>
                <a:srgbClr val="94C600"/>
              </a:buClr>
              <a:defRPr/>
            </a:pPr>
            <a:endParaRPr lang="fr-FR" dirty="0" smtClean="0">
              <a:solidFill>
                <a:srgbClr val="3E3D2D"/>
              </a:solidFill>
              <a:latin typeface="Calibri" panose="020F0502020204030204" pitchFamily="34" charset="0"/>
              <a:cs typeface="Calibri" panose="020F0502020204030204" pitchFamily="34" charset="0"/>
            </a:endParaRPr>
          </a:p>
        </p:txBody>
      </p:sp>
      <p:pic>
        <p:nvPicPr>
          <p:cNvPr id="12" name="Image 11"/>
          <p:cNvPicPr/>
          <p:nvPr/>
        </p:nvPicPr>
        <p:blipFill>
          <a:blip r:embed="rId4" cstate="print"/>
          <a:srcRect/>
          <a:stretch>
            <a:fillRect/>
          </a:stretch>
        </p:blipFill>
        <p:spPr bwMode="auto">
          <a:xfrm>
            <a:off x="4932040" y="2564904"/>
            <a:ext cx="3924944" cy="1872208"/>
          </a:xfrm>
          <a:prstGeom prst="rect">
            <a:avLst/>
          </a:prstGeom>
          <a:noFill/>
        </p:spPr>
      </p:pic>
      <p:sp>
        <p:nvSpPr>
          <p:cNvPr id="15" name="Flèche courbée vers le bas 14"/>
          <p:cNvSpPr/>
          <p:nvPr/>
        </p:nvSpPr>
        <p:spPr>
          <a:xfrm rot="942145">
            <a:off x="4187340" y="1693008"/>
            <a:ext cx="2160240" cy="648072"/>
          </a:xfrm>
          <a:prstGeom prst="curvedDownArrow">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1" name="Image 10"/>
          <p:cNvPicPr/>
          <p:nvPr/>
        </p:nvPicPr>
        <p:blipFill>
          <a:blip r:embed="rId5" cstate="print"/>
          <a:srcRect/>
          <a:stretch>
            <a:fillRect/>
          </a:stretch>
        </p:blipFill>
        <p:spPr bwMode="auto">
          <a:xfrm>
            <a:off x="899592" y="1916832"/>
            <a:ext cx="3960440" cy="1945441"/>
          </a:xfrm>
          <a:prstGeom prst="rect">
            <a:avLst/>
          </a:prstGeom>
          <a:noFill/>
        </p:spPr>
      </p:pic>
      <p:sp>
        <p:nvSpPr>
          <p:cNvPr id="14" name="ZoneTexte 13"/>
          <p:cNvSpPr txBox="1"/>
          <p:nvPr/>
        </p:nvSpPr>
        <p:spPr>
          <a:xfrm>
            <a:off x="5364088" y="3356992"/>
            <a:ext cx="2232248" cy="338554"/>
          </a:xfrm>
          <a:prstGeom prst="rect">
            <a:avLst/>
          </a:prstGeom>
          <a:noFill/>
        </p:spPr>
        <p:txBody>
          <a:bodyPr wrap="square" rtlCol="0">
            <a:spAutoFit/>
          </a:bodyPr>
          <a:lstStyle/>
          <a:p>
            <a:r>
              <a:rPr lang="fr-FR" sz="1600" dirty="0" smtClean="0"/>
              <a:t>AVEC ECONOMISEUR</a:t>
            </a:r>
            <a:endParaRPr lang="fr-FR" sz="1600" dirty="0"/>
          </a:p>
        </p:txBody>
      </p:sp>
      <p:sp>
        <p:nvSpPr>
          <p:cNvPr id="13" name="ZoneTexte 12"/>
          <p:cNvSpPr txBox="1"/>
          <p:nvPr/>
        </p:nvSpPr>
        <p:spPr>
          <a:xfrm>
            <a:off x="1619672" y="2636912"/>
            <a:ext cx="1728192" cy="338554"/>
          </a:xfrm>
          <a:prstGeom prst="rect">
            <a:avLst/>
          </a:prstGeom>
          <a:noFill/>
        </p:spPr>
        <p:txBody>
          <a:bodyPr wrap="square" rtlCol="0">
            <a:spAutoFit/>
          </a:bodyPr>
          <a:lstStyle/>
          <a:p>
            <a:pPr algn="ctr"/>
            <a:r>
              <a:rPr lang="fr-FR" sz="1600" dirty="0" smtClean="0"/>
              <a:t>ORIGINE</a:t>
            </a:r>
            <a:endParaRPr lang="fr-FR" sz="1600" dirty="0"/>
          </a:p>
        </p:txBody>
      </p:sp>
    </p:spTree>
    <p:extLst>
      <p:ext uri="{BB962C8B-B14F-4D97-AF65-F5344CB8AC3E}">
        <p14:creationId xmlns:p14="http://schemas.microsoft.com/office/powerpoint/2010/main" xmlns="" val="15475858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2447925" cy="2162175"/>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210301"/>
            <a:ext cx="9153525" cy="638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tangle 5"/>
          <p:cNvSpPr/>
          <p:nvPr/>
        </p:nvSpPr>
        <p:spPr>
          <a:xfrm>
            <a:off x="4716016" y="0"/>
            <a:ext cx="3312368" cy="476672"/>
          </a:xfrm>
          <a:prstGeom prst="rect">
            <a:avLst/>
          </a:prstGeom>
          <a:solidFill>
            <a:srgbClr val="CDE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bg1">
                    <a:lumMod val="50000"/>
                  </a:schemeClr>
                </a:solidFill>
              </a:rPr>
              <a:t>Etudes de cas</a:t>
            </a:r>
            <a:endParaRPr lang="fr-FR" sz="2400" b="1" dirty="0">
              <a:solidFill>
                <a:schemeClr val="bg1">
                  <a:lumMod val="50000"/>
                </a:schemeClr>
              </a:solidFill>
            </a:endParaRPr>
          </a:p>
        </p:txBody>
      </p:sp>
      <p:sp>
        <p:nvSpPr>
          <p:cNvPr id="7" name="Rectangle 6"/>
          <p:cNvSpPr/>
          <p:nvPr/>
        </p:nvSpPr>
        <p:spPr>
          <a:xfrm>
            <a:off x="4576762" y="0"/>
            <a:ext cx="3595638" cy="620688"/>
          </a:xfrm>
          <a:prstGeom prst="rect">
            <a:avLst/>
          </a:prstGeom>
          <a:noFill/>
          <a:ln w="12700">
            <a:solidFill>
              <a:srgbClr val="91AA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Titre 1"/>
          <p:cNvSpPr txBox="1">
            <a:spLocks/>
          </p:cNvSpPr>
          <p:nvPr/>
        </p:nvSpPr>
        <p:spPr>
          <a:xfrm>
            <a:off x="827584" y="908720"/>
            <a:ext cx="7854872" cy="72008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8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noProof="0" dirty="0" smtClean="0">
                <a:solidFill>
                  <a:srgbClr val="7030A0"/>
                </a:solidFill>
                <a:latin typeface="+mn-lt"/>
              </a:rPr>
              <a:t>Four industriel</a:t>
            </a:r>
            <a:endParaRPr kumimoji="0" lang="en-US" sz="2400" b="0" i="0" u="none" strike="noStrike" kern="1200" cap="none" spc="0" normalizeH="0" baseline="0" noProof="0" dirty="0">
              <a:ln>
                <a:noFill/>
              </a:ln>
              <a:solidFill>
                <a:srgbClr val="7030A0"/>
              </a:solidFill>
              <a:effectLst/>
              <a:uLnTx/>
              <a:uFillTx/>
              <a:latin typeface="+mn-lt"/>
            </a:endParaRPr>
          </a:p>
        </p:txBody>
      </p:sp>
      <p:sp>
        <p:nvSpPr>
          <p:cNvPr id="11" name="Espace réservé du contenu 2"/>
          <p:cNvSpPr txBox="1">
            <a:spLocks/>
          </p:cNvSpPr>
          <p:nvPr/>
        </p:nvSpPr>
        <p:spPr>
          <a:xfrm>
            <a:off x="539552" y="1916832"/>
            <a:ext cx="6048672" cy="288032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lgn="just">
              <a:buClr>
                <a:srgbClr val="94C600"/>
              </a:buClr>
              <a:defRPr/>
            </a:pPr>
            <a:r>
              <a:rPr lang="fr-FR" sz="2000" dirty="0" smtClean="0">
                <a:solidFill>
                  <a:schemeClr val="tx1">
                    <a:lumMod val="75000"/>
                    <a:lumOff val="25000"/>
                  </a:schemeClr>
                </a:solidFill>
                <a:latin typeface="Calibri" panose="020F0502020204030204" pitchFamily="34" charset="0"/>
                <a:cs typeface="Calibri" panose="020F0502020204030204" pitchFamily="34" charset="0"/>
              </a:rPr>
              <a:t>INSTALLATION</a:t>
            </a:r>
          </a:p>
          <a:p>
            <a:pPr lvl="1" algn="just">
              <a:buClr>
                <a:srgbClr val="94C600"/>
              </a:buClr>
              <a:buFont typeface="Wingdings" pitchFamily="2" charset="2"/>
              <a:buChar char="§"/>
              <a:defRPr/>
            </a:pPr>
            <a:r>
              <a:rPr lang="fr-FR" sz="2000" dirty="0" smtClean="0">
                <a:solidFill>
                  <a:schemeClr val="tx1">
                    <a:lumMod val="65000"/>
                    <a:lumOff val="35000"/>
                  </a:schemeClr>
                </a:solidFill>
                <a:latin typeface="Calibri" panose="020F0502020204030204" pitchFamily="34" charset="0"/>
                <a:cs typeface="Calibri" panose="020F0502020204030204" pitchFamily="34" charset="0"/>
              </a:rPr>
              <a:t>Sécheur</a:t>
            </a:r>
          </a:p>
          <a:p>
            <a:pPr lvl="1" algn="just">
              <a:buClr>
                <a:srgbClr val="94C600"/>
              </a:buClr>
              <a:buFont typeface="Wingdings" pitchFamily="2" charset="2"/>
              <a:buChar char="§"/>
              <a:defRPr/>
            </a:pPr>
            <a:r>
              <a:rPr lang="fr-FR" sz="2000" dirty="0" smtClean="0">
                <a:solidFill>
                  <a:schemeClr val="tx1">
                    <a:lumMod val="65000"/>
                    <a:lumOff val="35000"/>
                  </a:schemeClr>
                </a:solidFill>
                <a:latin typeface="Calibri" panose="020F0502020204030204" pitchFamily="34" charset="0"/>
                <a:cs typeface="Calibri" panose="020F0502020204030204" pitchFamily="34" charset="0"/>
              </a:rPr>
              <a:t>Brûleur ECLIPSE 1850kW</a:t>
            </a:r>
          </a:p>
          <a:p>
            <a:pPr lvl="1" algn="just">
              <a:buClr>
                <a:srgbClr val="94C600"/>
              </a:buClr>
              <a:buFont typeface="Wingdings" pitchFamily="2" charset="2"/>
              <a:buChar char="§"/>
              <a:defRPr/>
            </a:pPr>
            <a:endParaRPr lang="fr-FR" sz="2000" dirty="0" smtClean="0">
              <a:solidFill>
                <a:schemeClr val="tx1">
                  <a:lumMod val="65000"/>
                  <a:lumOff val="35000"/>
                </a:schemeClr>
              </a:solidFill>
              <a:latin typeface="Calibri" panose="020F0502020204030204" pitchFamily="34" charset="0"/>
              <a:cs typeface="Calibri" panose="020F0502020204030204" pitchFamily="34" charset="0"/>
            </a:endParaRPr>
          </a:p>
          <a:p>
            <a:pPr algn="just">
              <a:buClr>
                <a:srgbClr val="94C600"/>
              </a:buClr>
              <a:defRPr/>
            </a:pPr>
            <a:r>
              <a:rPr lang="fr-FR" sz="2000" dirty="0" smtClean="0">
                <a:solidFill>
                  <a:schemeClr val="tx1">
                    <a:lumMod val="75000"/>
                    <a:lumOff val="25000"/>
                  </a:schemeClr>
                </a:solidFill>
                <a:latin typeface="Calibri" panose="020F0502020204030204" pitchFamily="34" charset="0"/>
                <a:cs typeface="Calibri" panose="020F0502020204030204" pitchFamily="34" charset="0"/>
              </a:rPr>
              <a:t>TRAITEMENT ARIONIC</a:t>
            </a:r>
          </a:p>
          <a:p>
            <a:pPr lvl="1" algn="just">
              <a:buClr>
                <a:srgbClr val="94C600"/>
              </a:buClr>
              <a:buFont typeface="Wingdings" pitchFamily="2" charset="2"/>
              <a:buChar char="§"/>
              <a:defRPr/>
            </a:pPr>
            <a:r>
              <a:rPr lang="fr-FR" sz="2000" dirty="0" smtClean="0">
                <a:solidFill>
                  <a:schemeClr val="tx1">
                    <a:lumMod val="65000"/>
                    <a:lumOff val="35000"/>
                  </a:schemeClr>
                </a:solidFill>
                <a:latin typeface="Calibri" panose="020F0502020204030204" pitchFamily="34" charset="0"/>
                <a:cs typeface="Calibri" panose="020F0502020204030204" pitchFamily="34" charset="0"/>
              </a:rPr>
              <a:t>Appareil G1800 (1800 kW max</a:t>
            </a:r>
            <a:r>
              <a:rPr lang="fr-FR" sz="2000" dirty="0" smtClean="0">
                <a:solidFill>
                  <a:schemeClr val="tx1">
                    <a:lumMod val="50000"/>
                    <a:lumOff val="50000"/>
                  </a:schemeClr>
                </a:solidFill>
                <a:latin typeface="Calibri" panose="020F0502020204030204" pitchFamily="34" charset="0"/>
                <a:cs typeface="Calibri" panose="020F0502020204030204" pitchFamily="34" charset="0"/>
              </a:rPr>
              <a:t>)</a:t>
            </a:r>
          </a:p>
        </p:txBody>
      </p:sp>
      <p:pic>
        <p:nvPicPr>
          <p:cNvPr id="12" name="Image 11" descr="IMG_1794.JPG"/>
          <p:cNvPicPr/>
          <p:nvPr/>
        </p:nvPicPr>
        <p:blipFill>
          <a:blip r:embed="rId4" cstate="print">
            <a:lum contrast="20000"/>
          </a:blip>
          <a:srcRect l="9272" r="17273"/>
          <a:stretch>
            <a:fillRect/>
          </a:stretch>
        </p:blipFill>
        <p:spPr>
          <a:xfrm rot="5400000">
            <a:off x="5614133" y="2242852"/>
            <a:ext cx="3254279" cy="3322320"/>
          </a:xfrm>
          <a:prstGeom prst="rect">
            <a:avLst/>
          </a:prstGeom>
        </p:spPr>
      </p:pic>
    </p:spTree>
    <p:extLst>
      <p:ext uri="{BB962C8B-B14F-4D97-AF65-F5344CB8AC3E}">
        <p14:creationId xmlns:p14="http://schemas.microsoft.com/office/powerpoint/2010/main" xmlns="" val="15475858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p:cNvPicPr/>
          <p:nvPr/>
        </p:nvPicPr>
        <p:blipFill>
          <a:blip r:embed="rId2" cstate="print"/>
          <a:srcRect/>
          <a:stretch>
            <a:fillRect/>
          </a:stretch>
        </p:blipFill>
        <p:spPr bwMode="auto">
          <a:xfrm>
            <a:off x="1907704" y="1844824"/>
            <a:ext cx="5400600" cy="2952328"/>
          </a:xfrm>
          <a:prstGeom prst="rect">
            <a:avLst/>
          </a:prstGeom>
          <a:noFill/>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2447925" cy="2162175"/>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6219825"/>
            <a:ext cx="9153525" cy="638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tangle 5"/>
          <p:cNvSpPr/>
          <p:nvPr/>
        </p:nvSpPr>
        <p:spPr>
          <a:xfrm>
            <a:off x="4716016" y="0"/>
            <a:ext cx="3312368" cy="476672"/>
          </a:xfrm>
          <a:prstGeom prst="rect">
            <a:avLst/>
          </a:prstGeom>
          <a:solidFill>
            <a:srgbClr val="CDE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bg1">
                    <a:lumMod val="50000"/>
                  </a:schemeClr>
                </a:solidFill>
              </a:rPr>
              <a:t>Etudes de cas</a:t>
            </a:r>
            <a:endParaRPr lang="fr-FR" sz="2400" b="1" dirty="0">
              <a:solidFill>
                <a:schemeClr val="bg1">
                  <a:lumMod val="50000"/>
                </a:schemeClr>
              </a:solidFill>
            </a:endParaRPr>
          </a:p>
        </p:txBody>
      </p:sp>
      <p:sp>
        <p:nvSpPr>
          <p:cNvPr id="7" name="Rectangle 6"/>
          <p:cNvSpPr/>
          <p:nvPr/>
        </p:nvSpPr>
        <p:spPr>
          <a:xfrm>
            <a:off x="4576762" y="0"/>
            <a:ext cx="3595638" cy="620688"/>
          </a:xfrm>
          <a:prstGeom prst="rect">
            <a:avLst/>
          </a:prstGeom>
          <a:noFill/>
          <a:ln w="12700">
            <a:solidFill>
              <a:srgbClr val="91AA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Titre 1"/>
          <p:cNvSpPr txBox="1">
            <a:spLocks/>
          </p:cNvSpPr>
          <p:nvPr/>
        </p:nvSpPr>
        <p:spPr>
          <a:xfrm>
            <a:off x="827584" y="908720"/>
            <a:ext cx="7854872" cy="72008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8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7030A0"/>
                </a:solidFill>
                <a:effectLst/>
                <a:uLnTx/>
                <a:uFillTx/>
                <a:latin typeface="+mn-lt"/>
              </a:rPr>
              <a:t>Résultats</a:t>
            </a:r>
            <a:endParaRPr kumimoji="0" lang="en-US" sz="2400" b="0" i="0" u="none" strike="noStrike" kern="1200" cap="none" spc="0" normalizeH="0" baseline="0" noProof="0" dirty="0">
              <a:ln>
                <a:noFill/>
              </a:ln>
              <a:solidFill>
                <a:srgbClr val="7030A0"/>
              </a:solidFill>
              <a:effectLst/>
              <a:uLnTx/>
              <a:uFillTx/>
              <a:latin typeface="+mn-lt"/>
            </a:endParaRPr>
          </a:p>
        </p:txBody>
      </p:sp>
      <p:sp>
        <p:nvSpPr>
          <p:cNvPr id="10" name="Espace réservé du contenu 2"/>
          <p:cNvSpPr txBox="1">
            <a:spLocks/>
          </p:cNvSpPr>
          <p:nvPr/>
        </p:nvSpPr>
        <p:spPr>
          <a:xfrm>
            <a:off x="539552" y="5013176"/>
            <a:ext cx="8352928" cy="1584176"/>
          </a:xfrm>
          <a:prstGeom prst="rect">
            <a:avLst/>
          </a:prstGeom>
        </p:spPr>
        <p:txBody>
          <a:bodyPr vert="horz" lIns="91440" tIns="45720" rIns="91440" bIns="45720" rtlCol="0">
            <a:normAutofit fontScale="475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lgn="just">
              <a:buClr>
                <a:srgbClr val="94C600"/>
              </a:buClr>
              <a:defRPr/>
            </a:pPr>
            <a:r>
              <a:rPr lang="fr-FR" sz="4200" dirty="0" smtClean="0">
                <a:solidFill>
                  <a:schemeClr val="tx1">
                    <a:lumMod val="65000"/>
                    <a:lumOff val="35000"/>
                  </a:schemeClr>
                </a:solidFill>
                <a:cs typeface="Calibri" panose="020F0502020204030204" pitchFamily="34" charset="0"/>
              </a:rPr>
              <a:t>Réglage des paramètres brûleur  Delta P air/gaz</a:t>
            </a:r>
          </a:p>
          <a:p>
            <a:pPr algn="just">
              <a:buClr>
                <a:srgbClr val="94C600"/>
              </a:buClr>
              <a:defRPr/>
            </a:pPr>
            <a:r>
              <a:rPr lang="fr-FR" sz="4200" dirty="0" smtClean="0">
                <a:solidFill>
                  <a:schemeClr val="tx1">
                    <a:lumMod val="65000"/>
                    <a:lumOff val="35000"/>
                  </a:schemeClr>
                </a:solidFill>
                <a:cs typeface="Calibri" panose="020F0502020204030204" pitchFamily="34" charset="0"/>
              </a:rPr>
              <a:t>Amélioration des ratios de production</a:t>
            </a:r>
          </a:p>
          <a:p>
            <a:pPr algn="just">
              <a:buClr>
                <a:srgbClr val="94C600"/>
              </a:buClr>
              <a:defRPr/>
            </a:pPr>
            <a:r>
              <a:rPr lang="fr-FR" sz="4200" dirty="0" smtClean="0">
                <a:solidFill>
                  <a:schemeClr val="tx1">
                    <a:lumMod val="65000"/>
                    <a:lumOff val="35000"/>
                  </a:schemeClr>
                </a:solidFill>
                <a:cs typeface="Calibri" panose="020F0502020204030204" pitchFamily="34" charset="0"/>
              </a:rPr>
              <a:t>Economie mesurée de 6.3% sur durée représentative, même produit / process</a:t>
            </a:r>
          </a:p>
          <a:p>
            <a:pPr algn="just">
              <a:buClr>
                <a:srgbClr val="94C600"/>
              </a:buClr>
              <a:defRPr/>
            </a:pPr>
            <a:r>
              <a:rPr lang="fr-FR" sz="4200" dirty="0" smtClean="0">
                <a:solidFill>
                  <a:schemeClr val="tx1">
                    <a:lumMod val="65000"/>
                    <a:lumOff val="35000"/>
                  </a:schemeClr>
                </a:solidFill>
                <a:cs typeface="Calibri" panose="020F0502020204030204" pitchFamily="34" charset="0"/>
              </a:rPr>
              <a:t>ROI un an</a:t>
            </a:r>
          </a:p>
          <a:p>
            <a:pPr algn="just">
              <a:buClr>
                <a:srgbClr val="94C600"/>
              </a:buClr>
              <a:defRPr/>
            </a:pPr>
            <a:endParaRPr lang="fr-FR" dirty="0" smtClean="0">
              <a:solidFill>
                <a:srgbClr val="3E3D2D"/>
              </a:solidFill>
              <a:latin typeface="Calibri" panose="020F0502020204030204" pitchFamily="34" charset="0"/>
              <a:cs typeface="Calibri" panose="020F0502020204030204" pitchFamily="34" charset="0"/>
            </a:endParaRPr>
          </a:p>
          <a:p>
            <a:pPr algn="just">
              <a:buClr>
                <a:srgbClr val="94C600"/>
              </a:buClr>
              <a:defRPr/>
            </a:pPr>
            <a:endParaRPr lang="fr-FR" dirty="0" smtClean="0">
              <a:solidFill>
                <a:srgbClr val="3E3D2D"/>
              </a:solidFill>
              <a:latin typeface="Calibri" panose="020F0502020204030204" pitchFamily="34" charset="0"/>
              <a:cs typeface="Calibri" panose="020F0502020204030204" pitchFamily="34" charset="0"/>
            </a:endParaRPr>
          </a:p>
        </p:txBody>
      </p:sp>
      <p:sp>
        <p:nvSpPr>
          <p:cNvPr id="13" name="ZoneTexte 12"/>
          <p:cNvSpPr txBox="1"/>
          <p:nvPr/>
        </p:nvSpPr>
        <p:spPr>
          <a:xfrm>
            <a:off x="2915816" y="2708920"/>
            <a:ext cx="1728192" cy="369332"/>
          </a:xfrm>
          <a:prstGeom prst="rect">
            <a:avLst/>
          </a:prstGeom>
          <a:noFill/>
        </p:spPr>
        <p:txBody>
          <a:bodyPr wrap="square" rtlCol="0">
            <a:spAutoFit/>
          </a:bodyPr>
          <a:lstStyle/>
          <a:p>
            <a:r>
              <a:rPr lang="fr-FR" dirty="0" smtClean="0"/>
              <a:t>ORIGINE</a:t>
            </a:r>
            <a:endParaRPr lang="fr-FR" dirty="0"/>
          </a:p>
        </p:txBody>
      </p:sp>
      <p:sp>
        <p:nvSpPr>
          <p:cNvPr id="14" name="ZoneTexte 13"/>
          <p:cNvSpPr txBox="1"/>
          <p:nvPr/>
        </p:nvSpPr>
        <p:spPr>
          <a:xfrm>
            <a:off x="5076056" y="1916832"/>
            <a:ext cx="2232248" cy="369332"/>
          </a:xfrm>
          <a:prstGeom prst="rect">
            <a:avLst/>
          </a:prstGeom>
          <a:noFill/>
        </p:spPr>
        <p:txBody>
          <a:bodyPr wrap="square" rtlCol="0">
            <a:spAutoFit/>
          </a:bodyPr>
          <a:lstStyle/>
          <a:p>
            <a:r>
              <a:rPr lang="fr-FR" dirty="0" smtClean="0"/>
              <a:t>AVEC ECONOMISEUR</a:t>
            </a:r>
            <a:endParaRPr lang="fr-FR" dirty="0"/>
          </a:p>
        </p:txBody>
      </p:sp>
    </p:spTree>
    <p:extLst>
      <p:ext uri="{BB962C8B-B14F-4D97-AF65-F5344CB8AC3E}">
        <p14:creationId xmlns:p14="http://schemas.microsoft.com/office/powerpoint/2010/main" xmlns="" val="15475858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2447925" cy="2162175"/>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210301"/>
            <a:ext cx="9153525" cy="638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tangle 5"/>
          <p:cNvSpPr/>
          <p:nvPr/>
        </p:nvSpPr>
        <p:spPr>
          <a:xfrm>
            <a:off x="4716016" y="0"/>
            <a:ext cx="3312368" cy="476672"/>
          </a:xfrm>
          <a:prstGeom prst="rect">
            <a:avLst/>
          </a:prstGeom>
          <a:solidFill>
            <a:srgbClr val="CDE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bg1">
                    <a:lumMod val="50000"/>
                  </a:schemeClr>
                </a:solidFill>
              </a:rPr>
              <a:t>Process de vente</a:t>
            </a:r>
            <a:endParaRPr lang="fr-FR" sz="2400" b="1" dirty="0">
              <a:solidFill>
                <a:schemeClr val="bg1">
                  <a:lumMod val="50000"/>
                </a:schemeClr>
              </a:solidFill>
            </a:endParaRPr>
          </a:p>
        </p:txBody>
      </p:sp>
      <p:sp>
        <p:nvSpPr>
          <p:cNvPr id="7" name="Rectangle 6"/>
          <p:cNvSpPr/>
          <p:nvPr/>
        </p:nvSpPr>
        <p:spPr>
          <a:xfrm>
            <a:off x="4576762" y="0"/>
            <a:ext cx="3595638" cy="620688"/>
          </a:xfrm>
          <a:prstGeom prst="rect">
            <a:avLst/>
          </a:prstGeom>
          <a:noFill/>
          <a:ln w="12700">
            <a:solidFill>
              <a:srgbClr val="91AA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Titre 1"/>
          <p:cNvSpPr txBox="1">
            <a:spLocks/>
          </p:cNvSpPr>
          <p:nvPr/>
        </p:nvSpPr>
        <p:spPr>
          <a:xfrm>
            <a:off x="827584" y="908720"/>
            <a:ext cx="7854872" cy="72008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8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7030A0"/>
                </a:solidFill>
                <a:effectLst/>
                <a:uLnTx/>
                <a:uFillTx/>
                <a:latin typeface="+mn-lt"/>
              </a:rPr>
              <a:t>Une démarche complète et industrielle</a:t>
            </a:r>
            <a:endParaRPr kumimoji="0" lang="en-US" sz="2400" b="0" i="0" u="none" strike="noStrike" kern="1200" cap="none" spc="0" normalizeH="0" baseline="0" noProof="0" dirty="0">
              <a:ln>
                <a:noFill/>
              </a:ln>
              <a:solidFill>
                <a:srgbClr val="7030A0"/>
              </a:solidFill>
              <a:effectLst/>
              <a:uLnTx/>
              <a:uFillTx/>
              <a:latin typeface="+mn-lt"/>
            </a:endParaRPr>
          </a:p>
        </p:txBody>
      </p:sp>
      <p:sp>
        <p:nvSpPr>
          <p:cNvPr id="11" name="Espace réservé du contenu 2"/>
          <p:cNvSpPr txBox="1">
            <a:spLocks/>
          </p:cNvSpPr>
          <p:nvPr/>
        </p:nvSpPr>
        <p:spPr>
          <a:xfrm>
            <a:off x="323528" y="1889448"/>
            <a:ext cx="6048672" cy="4968552"/>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525780" indent="-457200" algn="just">
              <a:buClr>
                <a:srgbClr val="94C600"/>
              </a:buClr>
              <a:buFont typeface="+mj-lt"/>
              <a:buAutoNum type="arabicPeriod"/>
              <a:defRPr/>
            </a:pPr>
            <a:r>
              <a:rPr lang="fr-FR" sz="2000" u="sng" dirty="0" smtClean="0">
                <a:solidFill>
                  <a:schemeClr val="tx1">
                    <a:lumMod val="65000"/>
                    <a:lumOff val="35000"/>
                  </a:schemeClr>
                </a:solidFill>
                <a:cs typeface="Calibri" panose="020F0502020204030204" pitchFamily="34" charset="0"/>
              </a:rPr>
              <a:t>AUDIT D’INSTALLATION </a:t>
            </a:r>
          </a:p>
          <a:p>
            <a:pPr marL="525780" indent="-457200" algn="just">
              <a:buClr>
                <a:srgbClr val="94C600"/>
              </a:buClr>
              <a:buFont typeface="+mj-lt"/>
              <a:buAutoNum type="arabicPeriod"/>
              <a:defRPr/>
            </a:pPr>
            <a:endParaRPr lang="fr-FR" sz="800" u="sng" dirty="0" smtClean="0">
              <a:solidFill>
                <a:schemeClr val="tx1">
                  <a:lumMod val="65000"/>
                  <a:lumOff val="35000"/>
                </a:schemeClr>
              </a:solidFill>
              <a:cs typeface="Calibri" panose="020F0502020204030204" pitchFamily="34" charset="0"/>
            </a:endParaRPr>
          </a:p>
          <a:p>
            <a:pPr lvl="1" algn="just">
              <a:spcBef>
                <a:spcPts val="0"/>
              </a:spcBef>
              <a:buClr>
                <a:srgbClr val="94C600"/>
              </a:buClr>
              <a:buFont typeface="Wingdings" pitchFamily="2" charset="2"/>
              <a:buChar char="§"/>
              <a:defRPr/>
            </a:pPr>
            <a:r>
              <a:rPr lang="fr-FR" sz="1800" dirty="0" smtClean="0">
                <a:solidFill>
                  <a:schemeClr val="tx1">
                    <a:lumMod val="65000"/>
                    <a:lumOff val="35000"/>
                  </a:schemeClr>
                </a:solidFill>
                <a:cs typeface="Calibri" panose="020F0502020204030204" pitchFamily="34" charset="0"/>
              </a:rPr>
              <a:t>Bureau d’études indépendant pour P &gt; 2 MW</a:t>
            </a:r>
          </a:p>
          <a:p>
            <a:pPr lvl="1" algn="just">
              <a:spcBef>
                <a:spcPts val="0"/>
              </a:spcBef>
              <a:buClr>
                <a:srgbClr val="94C600"/>
              </a:buClr>
              <a:buFont typeface="Wingdings" pitchFamily="2" charset="2"/>
              <a:buChar char="§"/>
              <a:defRPr/>
            </a:pPr>
            <a:r>
              <a:rPr lang="fr-FR" sz="1800" b="1" dirty="0" smtClean="0">
                <a:solidFill>
                  <a:schemeClr val="tx1">
                    <a:lumMod val="65000"/>
                    <a:lumOff val="35000"/>
                  </a:schemeClr>
                </a:solidFill>
                <a:cs typeface="Calibri" panose="020F0502020204030204" pitchFamily="34" charset="0"/>
              </a:rPr>
              <a:t>Eligibilité équipement </a:t>
            </a:r>
            <a:r>
              <a:rPr lang="fr-FR" sz="1800" dirty="0" smtClean="0">
                <a:solidFill>
                  <a:schemeClr val="tx1">
                    <a:lumMod val="65000"/>
                    <a:lumOff val="35000"/>
                  </a:schemeClr>
                </a:solidFill>
                <a:cs typeface="Calibri" panose="020F0502020204030204" pitchFamily="34" charset="0"/>
              </a:rPr>
              <a:t>(ROI, charge, fonctionnement, …)</a:t>
            </a:r>
          </a:p>
          <a:p>
            <a:pPr lvl="1" algn="just">
              <a:spcBef>
                <a:spcPts val="0"/>
              </a:spcBef>
              <a:buClr>
                <a:srgbClr val="94C600"/>
              </a:buClr>
              <a:buFont typeface="Wingdings" pitchFamily="2" charset="2"/>
              <a:buChar char="§"/>
              <a:defRPr/>
            </a:pPr>
            <a:r>
              <a:rPr lang="fr-FR" sz="1800" dirty="0" smtClean="0">
                <a:solidFill>
                  <a:schemeClr val="tx1">
                    <a:lumMod val="65000"/>
                    <a:lumOff val="35000"/>
                  </a:schemeClr>
                </a:solidFill>
                <a:cs typeface="Calibri" panose="020F0502020204030204" pitchFamily="34" charset="0"/>
              </a:rPr>
              <a:t>Chiffrage</a:t>
            </a:r>
          </a:p>
          <a:p>
            <a:pPr lvl="1" algn="just">
              <a:spcBef>
                <a:spcPts val="0"/>
              </a:spcBef>
              <a:buClr>
                <a:srgbClr val="94C600"/>
              </a:buClr>
              <a:buFont typeface="Wingdings" pitchFamily="2" charset="2"/>
              <a:buChar char="§"/>
              <a:defRPr/>
            </a:pPr>
            <a:r>
              <a:rPr lang="fr-FR" sz="1800" dirty="0" smtClean="0">
                <a:solidFill>
                  <a:schemeClr val="tx1">
                    <a:lumMod val="65000"/>
                    <a:lumOff val="35000"/>
                  </a:schemeClr>
                </a:solidFill>
                <a:cs typeface="Calibri" panose="020F0502020204030204" pitchFamily="34" charset="0"/>
              </a:rPr>
              <a:t>Rédaction protocole mesure</a:t>
            </a:r>
          </a:p>
          <a:p>
            <a:pPr lvl="1" algn="just">
              <a:spcBef>
                <a:spcPts val="0"/>
              </a:spcBef>
              <a:buClr>
                <a:srgbClr val="94C600"/>
              </a:buClr>
              <a:buFont typeface="Wingdings" pitchFamily="2" charset="2"/>
              <a:buChar char="§"/>
              <a:defRPr/>
            </a:pPr>
            <a:r>
              <a:rPr lang="fr-FR" sz="1800" dirty="0" smtClean="0">
                <a:solidFill>
                  <a:schemeClr val="tx1">
                    <a:lumMod val="65000"/>
                    <a:lumOff val="35000"/>
                  </a:schemeClr>
                </a:solidFill>
                <a:cs typeface="Calibri" panose="020F0502020204030204" pitchFamily="34" charset="0"/>
              </a:rPr>
              <a:t>Autres axes d’amélioration (récup fumées ??, …)</a:t>
            </a:r>
          </a:p>
          <a:p>
            <a:pPr lvl="1" algn="just">
              <a:buClr>
                <a:srgbClr val="94C600"/>
              </a:buClr>
              <a:buNone/>
              <a:defRPr/>
            </a:pPr>
            <a:endParaRPr lang="fr-FR" sz="1200" dirty="0" smtClean="0">
              <a:solidFill>
                <a:schemeClr val="tx1">
                  <a:lumMod val="65000"/>
                  <a:lumOff val="35000"/>
                </a:schemeClr>
              </a:solidFill>
              <a:cs typeface="Calibri" panose="020F0502020204030204" pitchFamily="34" charset="0"/>
            </a:endParaRPr>
          </a:p>
          <a:p>
            <a:pPr marL="525780" indent="-457200" algn="just">
              <a:buClr>
                <a:srgbClr val="94C600"/>
              </a:buClr>
              <a:buFont typeface="+mj-lt"/>
              <a:buAutoNum type="arabicPeriod"/>
              <a:defRPr/>
            </a:pPr>
            <a:r>
              <a:rPr lang="fr-FR" sz="2000" u="sng" dirty="0" smtClean="0">
                <a:solidFill>
                  <a:schemeClr val="tx1">
                    <a:lumMod val="65000"/>
                    <a:lumOff val="35000"/>
                  </a:schemeClr>
                </a:solidFill>
                <a:cs typeface="Calibri" panose="020F0502020204030204" pitchFamily="34" charset="0"/>
              </a:rPr>
              <a:t>VALIDATION DE L’EQUIPEMENT </a:t>
            </a:r>
            <a:r>
              <a:rPr lang="fr-FR" sz="2000" dirty="0" smtClean="0">
                <a:solidFill>
                  <a:schemeClr val="tx1">
                    <a:lumMod val="65000"/>
                    <a:lumOff val="35000"/>
                  </a:schemeClr>
                </a:solidFill>
                <a:cs typeface="Calibri" panose="020F0502020204030204" pitchFamily="34" charset="0"/>
              </a:rPr>
              <a:t>(Protocole IPMVP)</a:t>
            </a:r>
          </a:p>
          <a:p>
            <a:pPr marL="525780" indent="-457200" algn="just">
              <a:buClr>
                <a:srgbClr val="94C600"/>
              </a:buClr>
              <a:buFont typeface="+mj-lt"/>
              <a:buAutoNum type="arabicPeriod"/>
              <a:defRPr/>
            </a:pPr>
            <a:endParaRPr lang="fr-FR" sz="800" dirty="0" smtClean="0">
              <a:solidFill>
                <a:schemeClr val="tx1">
                  <a:lumMod val="65000"/>
                  <a:lumOff val="35000"/>
                </a:schemeClr>
              </a:solidFill>
              <a:cs typeface="Calibri" panose="020F0502020204030204" pitchFamily="34" charset="0"/>
            </a:endParaRPr>
          </a:p>
          <a:p>
            <a:pPr lvl="1" algn="just">
              <a:spcBef>
                <a:spcPts val="0"/>
              </a:spcBef>
              <a:buClr>
                <a:srgbClr val="94C600"/>
              </a:buClr>
              <a:buFont typeface="Wingdings" pitchFamily="2" charset="2"/>
              <a:buChar char="§"/>
              <a:defRPr/>
            </a:pPr>
            <a:r>
              <a:rPr lang="fr-FR" sz="1800" dirty="0" smtClean="0">
                <a:solidFill>
                  <a:schemeClr val="tx1">
                    <a:lumMod val="65000"/>
                    <a:lumOff val="35000"/>
                  </a:schemeClr>
                </a:solidFill>
                <a:cs typeface="Calibri" panose="020F0502020204030204" pitchFamily="34" charset="0"/>
              </a:rPr>
              <a:t>Réglage optimal du brûleur après mise en place de l’équipement</a:t>
            </a:r>
          </a:p>
          <a:p>
            <a:pPr lvl="1" algn="just">
              <a:spcBef>
                <a:spcPts val="0"/>
              </a:spcBef>
              <a:buClr>
                <a:srgbClr val="94C600"/>
              </a:buClr>
              <a:buFont typeface="Wingdings" pitchFamily="2" charset="2"/>
              <a:buChar char="§"/>
              <a:defRPr/>
            </a:pPr>
            <a:r>
              <a:rPr lang="fr-FR" sz="1800" dirty="0" smtClean="0">
                <a:solidFill>
                  <a:schemeClr val="tx1">
                    <a:lumMod val="65000"/>
                    <a:lumOff val="35000"/>
                  </a:schemeClr>
                </a:solidFill>
                <a:cs typeface="Calibri" panose="020F0502020204030204" pitchFamily="34" charset="0"/>
              </a:rPr>
              <a:t>Comptage provisoire obligatoire (IPVMP Option A) </a:t>
            </a:r>
          </a:p>
          <a:p>
            <a:pPr lvl="1" algn="just">
              <a:spcBef>
                <a:spcPts val="0"/>
              </a:spcBef>
              <a:buClr>
                <a:srgbClr val="94C600"/>
              </a:buClr>
              <a:buFont typeface="Wingdings" pitchFamily="2" charset="2"/>
              <a:buChar char="§"/>
              <a:defRPr/>
            </a:pPr>
            <a:r>
              <a:rPr lang="fr-FR" sz="1800" dirty="0" smtClean="0">
                <a:solidFill>
                  <a:schemeClr val="tx1">
                    <a:lumMod val="65000"/>
                    <a:lumOff val="35000"/>
                  </a:schemeClr>
                </a:solidFill>
                <a:cs typeface="Calibri" panose="020F0502020204030204" pitchFamily="34" charset="0"/>
              </a:rPr>
              <a:t>Comptage permanent souhaité (IPMVP Option B)</a:t>
            </a:r>
          </a:p>
          <a:p>
            <a:pPr lvl="1" algn="just">
              <a:spcBef>
                <a:spcPts val="0"/>
              </a:spcBef>
              <a:buClr>
                <a:srgbClr val="94C600"/>
              </a:buClr>
              <a:buFont typeface="Wingdings" pitchFamily="2" charset="2"/>
              <a:buChar char="§"/>
              <a:defRPr/>
            </a:pPr>
            <a:r>
              <a:rPr lang="fr-FR" sz="1800" b="1" dirty="0" smtClean="0">
                <a:solidFill>
                  <a:schemeClr val="tx1">
                    <a:lumMod val="65000"/>
                    <a:lumOff val="35000"/>
                  </a:schemeClr>
                </a:solidFill>
                <a:cs typeface="Calibri" panose="020F0502020204030204" pitchFamily="34" charset="0"/>
              </a:rPr>
              <a:t>Remboursement de l’équipement si non atteinte des objectifs</a:t>
            </a:r>
          </a:p>
          <a:p>
            <a:pPr lvl="1" algn="just">
              <a:buClr>
                <a:srgbClr val="94C600"/>
              </a:buClr>
              <a:buFont typeface="Wingdings" pitchFamily="2" charset="2"/>
              <a:buChar char="§"/>
              <a:defRPr/>
            </a:pPr>
            <a:endParaRPr lang="fr-FR" sz="2000" dirty="0" smtClean="0">
              <a:solidFill>
                <a:srgbClr val="3E3D2D"/>
              </a:solidFill>
              <a:cs typeface="Calibri" panose="020F0502020204030204" pitchFamily="34" charset="0"/>
            </a:endParaRPr>
          </a:p>
        </p:txBody>
      </p:sp>
      <p:pic>
        <p:nvPicPr>
          <p:cNvPr id="27650" name="Picture 2"/>
          <p:cNvPicPr>
            <a:picLocks noChangeAspect="1" noChangeArrowheads="1"/>
          </p:cNvPicPr>
          <p:nvPr/>
        </p:nvPicPr>
        <p:blipFill>
          <a:blip r:embed="rId4" cstate="print"/>
          <a:srcRect/>
          <a:stretch>
            <a:fillRect/>
          </a:stretch>
        </p:blipFill>
        <p:spPr bwMode="auto">
          <a:xfrm>
            <a:off x="6516216" y="4149080"/>
            <a:ext cx="2406469" cy="1656184"/>
          </a:xfrm>
          <a:prstGeom prst="rect">
            <a:avLst/>
          </a:prstGeom>
          <a:noFill/>
          <a:ln w="9525">
            <a:noFill/>
            <a:miter lim="800000"/>
            <a:headEnd/>
            <a:tailEnd/>
          </a:ln>
        </p:spPr>
      </p:pic>
      <p:pic>
        <p:nvPicPr>
          <p:cNvPr id="27651" name="Picture 3" descr="C:\Users\Florent\ARIONIC\COMMERCE\CLIENTS\UGITECH\CHAUDIERES\IMG_2671.JPG"/>
          <p:cNvPicPr>
            <a:picLocks noChangeAspect="1" noChangeArrowheads="1"/>
          </p:cNvPicPr>
          <p:nvPr/>
        </p:nvPicPr>
        <p:blipFill>
          <a:blip r:embed="rId5" cstate="print"/>
          <a:srcRect/>
          <a:stretch>
            <a:fillRect/>
          </a:stretch>
        </p:blipFill>
        <p:spPr bwMode="auto">
          <a:xfrm>
            <a:off x="6516216" y="1844824"/>
            <a:ext cx="2376264" cy="1782198"/>
          </a:xfrm>
          <a:prstGeom prst="rect">
            <a:avLst/>
          </a:prstGeom>
          <a:noFill/>
        </p:spPr>
      </p:pic>
      <p:sp>
        <p:nvSpPr>
          <p:cNvPr id="15" name="Bouton d'action : Aide 14">
            <a:hlinkClick r:id="" action="ppaction://noaction" highlightClick="1"/>
          </p:cNvPr>
          <p:cNvSpPr/>
          <p:nvPr/>
        </p:nvSpPr>
        <p:spPr>
          <a:xfrm>
            <a:off x="6516216" y="2996952"/>
            <a:ext cx="576064" cy="648072"/>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xmlns="" val="15475858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51"/>
                                        </p:tgtEl>
                                        <p:attrNameLst>
                                          <p:attrName>style.visibility</p:attrName>
                                        </p:attrNameLst>
                                      </p:cBhvr>
                                      <p:to>
                                        <p:strVal val="visible"/>
                                      </p:to>
                                    </p:set>
                                    <p:animEffect transition="in" filter="fade">
                                      <p:cBhvr>
                                        <p:cTn id="12" dur="2000"/>
                                        <p:tgtEl>
                                          <p:spTgt spid="276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2000"/>
                                        <p:tgtEl>
                                          <p:spTgt spid="11">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fade">
                                      <p:cBhvr>
                                        <p:cTn id="20" dur="2000"/>
                                        <p:tgtEl>
                                          <p:spTgt spid="1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20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xEl>
                                              <p:pRg st="4" end="4"/>
                                            </p:txEl>
                                          </p:spTgt>
                                        </p:tgtEl>
                                        <p:attrNameLst>
                                          <p:attrName>style.visibility</p:attrName>
                                        </p:attrNameLst>
                                      </p:cBhvr>
                                      <p:to>
                                        <p:strVal val="visible"/>
                                      </p:to>
                                    </p:set>
                                    <p:animEffect transition="in" filter="fade">
                                      <p:cBhvr>
                                        <p:cTn id="30" dur="2000"/>
                                        <p:tgtEl>
                                          <p:spTgt spid="11">
                                            <p:txEl>
                                              <p:pRg st="4" end="4"/>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xEl>
                                              <p:pRg st="5" end="5"/>
                                            </p:txEl>
                                          </p:spTgt>
                                        </p:tgtEl>
                                        <p:attrNameLst>
                                          <p:attrName>style.visibility</p:attrName>
                                        </p:attrNameLst>
                                      </p:cBhvr>
                                      <p:to>
                                        <p:strVal val="visible"/>
                                      </p:to>
                                    </p:set>
                                    <p:animEffect transition="in" filter="fade">
                                      <p:cBhvr>
                                        <p:cTn id="33" dur="2000"/>
                                        <p:tgtEl>
                                          <p:spTgt spid="11">
                                            <p:txEl>
                                              <p:pRg st="5" end="5"/>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xEl>
                                              <p:pRg st="6" end="6"/>
                                            </p:txEl>
                                          </p:spTgt>
                                        </p:tgtEl>
                                        <p:attrNameLst>
                                          <p:attrName>style.visibility</p:attrName>
                                        </p:attrNameLst>
                                      </p:cBhvr>
                                      <p:to>
                                        <p:strVal val="visible"/>
                                      </p:to>
                                    </p:set>
                                    <p:animEffect transition="in" filter="fade">
                                      <p:cBhvr>
                                        <p:cTn id="36" dur="2000"/>
                                        <p:tgtEl>
                                          <p:spTgt spid="11">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xEl>
                                              <p:pRg st="8" end="8"/>
                                            </p:txEl>
                                          </p:spTgt>
                                        </p:tgtEl>
                                        <p:attrNameLst>
                                          <p:attrName>style.visibility</p:attrName>
                                        </p:attrNameLst>
                                      </p:cBhvr>
                                      <p:to>
                                        <p:strVal val="visible"/>
                                      </p:to>
                                    </p:set>
                                    <p:animEffect transition="in" filter="fade">
                                      <p:cBhvr>
                                        <p:cTn id="41" dur="2000"/>
                                        <p:tgtEl>
                                          <p:spTgt spid="11">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7650"/>
                                        </p:tgtEl>
                                        <p:attrNameLst>
                                          <p:attrName>style.visibility</p:attrName>
                                        </p:attrNameLst>
                                      </p:cBhvr>
                                      <p:to>
                                        <p:strVal val="visible"/>
                                      </p:to>
                                    </p:set>
                                    <p:animEffect transition="in" filter="fade">
                                      <p:cBhvr>
                                        <p:cTn id="46" dur="2000"/>
                                        <p:tgtEl>
                                          <p:spTgt spid="2765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1">
                                            <p:txEl>
                                              <p:pRg st="10" end="10"/>
                                            </p:txEl>
                                          </p:spTgt>
                                        </p:tgtEl>
                                        <p:attrNameLst>
                                          <p:attrName>style.visibility</p:attrName>
                                        </p:attrNameLst>
                                      </p:cBhvr>
                                      <p:to>
                                        <p:strVal val="visible"/>
                                      </p:to>
                                    </p:set>
                                    <p:animEffect transition="in" filter="fade">
                                      <p:cBhvr>
                                        <p:cTn id="51" dur="2000"/>
                                        <p:tgtEl>
                                          <p:spTgt spid="11">
                                            <p:txEl>
                                              <p:pRg st="10" end="10"/>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1">
                                            <p:txEl>
                                              <p:pRg st="11" end="11"/>
                                            </p:txEl>
                                          </p:spTgt>
                                        </p:tgtEl>
                                        <p:attrNameLst>
                                          <p:attrName>style.visibility</p:attrName>
                                        </p:attrNameLst>
                                      </p:cBhvr>
                                      <p:to>
                                        <p:strVal val="visible"/>
                                      </p:to>
                                    </p:set>
                                    <p:animEffect transition="in" filter="fade">
                                      <p:cBhvr>
                                        <p:cTn id="54" dur="2000"/>
                                        <p:tgtEl>
                                          <p:spTgt spid="11">
                                            <p:txEl>
                                              <p:pRg st="11" end="11"/>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1">
                                            <p:txEl>
                                              <p:pRg st="12" end="12"/>
                                            </p:txEl>
                                          </p:spTgt>
                                        </p:tgtEl>
                                        <p:attrNameLst>
                                          <p:attrName>style.visibility</p:attrName>
                                        </p:attrNameLst>
                                      </p:cBhvr>
                                      <p:to>
                                        <p:strVal val="visible"/>
                                      </p:to>
                                    </p:set>
                                    <p:animEffect transition="in" filter="fade">
                                      <p:cBhvr>
                                        <p:cTn id="57" dur="2000"/>
                                        <p:tgtEl>
                                          <p:spTgt spid="11">
                                            <p:txEl>
                                              <p:pRg st="12" end="12"/>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
                                            <p:txEl>
                                              <p:pRg st="13" end="13"/>
                                            </p:txEl>
                                          </p:spTgt>
                                        </p:tgtEl>
                                        <p:attrNameLst>
                                          <p:attrName>style.visibility</p:attrName>
                                        </p:attrNameLst>
                                      </p:cBhvr>
                                      <p:to>
                                        <p:strVal val="visible"/>
                                      </p:to>
                                    </p:set>
                                    <p:animEffect transition="in" filter="fade">
                                      <p:cBhvr>
                                        <p:cTn id="60" dur="2000"/>
                                        <p:tgtEl>
                                          <p:spTgt spid="1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2447925" cy="2162175"/>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210301"/>
            <a:ext cx="9153525" cy="638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tangle 5"/>
          <p:cNvSpPr/>
          <p:nvPr/>
        </p:nvSpPr>
        <p:spPr>
          <a:xfrm>
            <a:off x="4716016" y="0"/>
            <a:ext cx="3312368" cy="476672"/>
          </a:xfrm>
          <a:prstGeom prst="rect">
            <a:avLst/>
          </a:prstGeom>
          <a:solidFill>
            <a:srgbClr val="CDE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bg1">
                    <a:lumMod val="50000"/>
                  </a:schemeClr>
                </a:solidFill>
              </a:rPr>
              <a:t>Enjeux</a:t>
            </a:r>
            <a:endParaRPr lang="fr-FR" sz="2400" b="1" dirty="0">
              <a:solidFill>
                <a:schemeClr val="bg1">
                  <a:lumMod val="50000"/>
                </a:schemeClr>
              </a:solidFill>
            </a:endParaRPr>
          </a:p>
        </p:txBody>
      </p:sp>
      <p:sp>
        <p:nvSpPr>
          <p:cNvPr id="7" name="Rectangle 6"/>
          <p:cNvSpPr/>
          <p:nvPr/>
        </p:nvSpPr>
        <p:spPr>
          <a:xfrm>
            <a:off x="4576762" y="0"/>
            <a:ext cx="3595638" cy="620688"/>
          </a:xfrm>
          <a:prstGeom prst="rect">
            <a:avLst/>
          </a:prstGeom>
          <a:noFill/>
          <a:ln w="12700">
            <a:solidFill>
              <a:srgbClr val="91AA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Titre 1"/>
          <p:cNvSpPr txBox="1">
            <a:spLocks/>
          </p:cNvSpPr>
          <p:nvPr/>
        </p:nvSpPr>
        <p:spPr>
          <a:xfrm>
            <a:off x="827584" y="908720"/>
            <a:ext cx="7854872" cy="720080"/>
          </a:xfrm>
          <a:prstGeom prst="rect">
            <a:avLst/>
          </a:prstGeom>
        </p:spPr>
        <p:txBody>
          <a:bodyPr vert="horz" lIns="91440" tIns="45720" rIns="91440" bIns="45720" rtlCol="0" anchor="b">
            <a:normAutofit fontScale="85000" lnSpcReduction="20000"/>
          </a:bodyPr>
          <a:lstStyle>
            <a:lvl1pPr algn="l" defTabSz="914400" rtl="0" eaLnBrk="1" latinLnBrk="0" hangingPunct="1">
              <a:spcBef>
                <a:spcPct val="0"/>
              </a:spcBef>
              <a:buNone/>
              <a:defRPr sz="28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fr-FR" dirty="0" smtClean="0">
                <a:solidFill>
                  <a:srgbClr val="7030A0"/>
                </a:solidFill>
                <a:latin typeface="+mn-lt"/>
              </a:rPr>
              <a:t>Impacts environnementaux et financiers de l’optimisation des appareils de combustion</a:t>
            </a:r>
          </a:p>
        </p:txBody>
      </p:sp>
      <p:graphicFrame>
        <p:nvGraphicFramePr>
          <p:cNvPr id="11" name="Group 4"/>
          <p:cNvGraphicFramePr>
            <a:graphicFrameLocks/>
          </p:cNvGraphicFramePr>
          <p:nvPr/>
        </p:nvGraphicFramePr>
        <p:xfrm>
          <a:off x="395535" y="1772816"/>
          <a:ext cx="8280152" cy="3555488"/>
        </p:xfrm>
        <a:graphic>
          <a:graphicData uri="http://schemas.openxmlformats.org/drawingml/2006/table">
            <a:tbl>
              <a:tblPr/>
              <a:tblGrid>
                <a:gridCol w="4624598"/>
                <a:gridCol w="2088888"/>
                <a:gridCol w="1566666"/>
              </a:tblGrid>
              <a:tr h="759972">
                <a:tc>
                  <a:txBody>
                    <a:bodyPr/>
                    <a:lstStyle/>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fr-FR" sz="1600" b="1" i="0" u="none" strike="noStrike" cap="none" normalizeH="0" baseline="0" dirty="0" smtClean="0">
                          <a:ln>
                            <a:noFill/>
                          </a:ln>
                          <a:solidFill>
                            <a:schemeClr val="tx1"/>
                          </a:solidFill>
                          <a:effectLst/>
                          <a:latin typeface="+mn-lt"/>
                        </a:rPr>
                        <a:t>Actions</a:t>
                      </a:r>
                    </a:p>
                  </a:txBody>
                  <a:tcPr anchor="ctr" horzOverflow="overflow">
                    <a:lnL cap="flat">
                      <a:noFill/>
                    </a:lnL>
                    <a:lnR w="12700"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sm" len="sm"/>
                      <a:tailEnd type="none" w="sm" len="sm"/>
                    </a:lnT>
                    <a:lnB w="28575" cap="flat" cmpd="sng" algn="ctr">
                      <a:solidFill>
                        <a:schemeClr val="accent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fr-FR" sz="1600" b="1" i="0" u="none" strike="noStrike" cap="none" normalizeH="0" baseline="0" dirty="0" smtClean="0">
                          <a:ln>
                            <a:noFill/>
                          </a:ln>
                          <a:solidFill>
                            <a:schemeClr val="tx1"/>
                          </a:solidFill>
                          <a:effectLst/>
                          <a:latin typeface="+mn-lt"/>
                        </a:rPr>
                        <a:t>Gain consommation / CO2 </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sm" len="sm"/>
                      <a:tailEnd type="none" w="sm" len="sm"/>
                    </a:lnT>
                    <a:lnB w="28575" cap="flat" cmpd="sng" algn="ctr">
                      <a:solidFill>
                        <a:schemeClr val="accent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fr-FR" sz="1600" b="1" i="0" u="none" strike="noStrike" cap="none" normalizeH="0" baseline="0" dirty="0" smtClean="0">
                          <a:ln>
                            <a:noFill/>
                          </a:ln>
                          <a:solidFill>
                            <a:schemeClr val="tx1"/>
                          </a:solidFill>
                          <a:effectLst/>
                          <a:latin typeface="+mn-lt"/>
                        </a:rPr>
                        <a:t>Retour Sur Investissement</a:t>
                      </a:r>
                    </a:p>
                  </a:txBody>
                  <a:tcPr anchor="ctr" horzOverflow="overflow">
                    <a:lnL w="12700" cap="flat" cmpd="sng" algn="ctr">
                      <a:solidFill>
                        <a:schemeClr val="accent1"/>
                      </a:solidFill>
                      <a:prstDash val="solid"/>
                      <a:round/>
                      <a:headEnd type="none" w="med" len="med"/>
                      <a:tailEnd type="none" w="med" len="med"/>
                    </a:lnL>
                    <a:lnR cap="flat">
                      <a:noFill/>
                    </a:lnR>
                    <a:lnT w="28575" cap="flat" cmpd="sng" algn="ctr">
                      <a:solidFill>
                        <a:schemeClr val="accent1"/>
                      </a:solidFill>
                      <a:prstDash val="solid"/>
                      <a:round/>
                      <a:headEnd type="none" w="sm" len="sm"/>
                      <a:tailEnd type="none" w="sm" len="sm"/>
                    </a:lnT>
                    <a:lnB w="28575" cap="flat" cmpd="sng" algn="ctr">
                      <a:solidFill>
                        <a:schemeClr val="accent1"/>
                      </a:solidFill>
                      <a:prstDash val="solid"/>
                      <a:round/>
                      <a:headEnd type="none" w="sm" len="sm"/>
                      <a:tailEnd type="none" w="sm" len="sm"/>
                    </a:lnB>
                    <a:lnTlToBr>
                      <a:noFill/>
                    </a:lnTlToBr>
                    <a:lnBlToTr>
                      <a:noFill/>
                    </a:lnBlToTr>
                    <a:noFill/>
                  </a:tcPr>
                </a:tc>
              </a:tr>
              <a:tr h="534795">
                <a:tc>
                  <a:txBody>
                    <a:bodyPr/>
                    <a:lstStyle/>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fr-FR" sz="1600" b="0" i="0" u="none" strike="noStrike" cap="none" normalizeH="0" baseline="0" dirty="0" smtClean="0">
                          <a:ln>
                            <a:noFill/>
                          </a:ln>
                          <a:solidFill>
                            <a:schemeClr val="tx1"/>
                          </a:solidFill>
                          <a:effectLst/>
                          <a:latin typeface="+mn-lt"/>
                        </a:rPr>
                        <a:t>Booster les propriétés des combustibles / Traitement physique</a:t>
                      </a:r>
                    </a:p>
                  </a:txBody>
                  <a:tcPr anchor="ctr" horzOverflow="overflow">
                    <a:lnL cap="flat">
                      <a:noFill/>
                    </a:lnL>
                    <a:lnR w="12700"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lnTlToBr>
                      <a:noFill/>
                    </a:lnTlToBr>
                    <a:lnBlToTr>
                      <a:noFill/>
                    </a:lnBlToTr>
                    <a:noFill/>
                  </a:tcPr>
                </a:tc>
                <a:tc>
                  <a:txBody>
                    <a:bodyPr/>
                    <a:lstStyle/>
                    <a:p>
                      <a:pPr marL="90488" marR="0" lvl="0" indent="-90488"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fr-FR" sz="1600" b="0" i="0" u="none" strike="noStrike" cap="none" normalizeH="0" baseline="0" dirty="0" smtClean="0">
                          <a:ln>
                            <a:noFill/>
                          </a:ln>
                          <a:solidFill>
                            <a:schemeClr val="tx1"/>
                          </a:solidFill>
                          <a:effectLst/>
                          <a:latin typeface="+mn-lt"/>
                        </a:rPr>
                        <a:t>7 à 10 %</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lnTlToBr>
                      <a:noFill/>
                    </a:lnTlToBr>
                    <a:lnBlToTr>
                      <a:noFill/>
                    </a:lnBlToTr>
                    <a:noFill/>
                  </a:tcPr>
                </a:tc>
                <a:tc>
                  <a:txBody>
                    <a:bodyPr/>
                    <a:lstStyle/>
                    <a:p>
                      <a:pPr marL="90488" marR="0" lvl="0" indent="-90488"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fr-FR" sz="1600" b="0" i="0" u="none" strike="noStrike" cap="none" normalizeH="0" baseline="0" dirty="0" smtClean="0">
                          <a:ln>
                            <a:noFill/>
                          </a:ln>
                          <a:solidFill>
                            <a:schemeClr val="tx1"/>
                          </a:solidFill>
                          <a:effectLst/>
                          <a:latin typeface="+mn-lt"/>
                        </a:rPr>
                        <a:t>12 à 18 mois</a:t>
                      </a:r>
                    </a:p>
                  </a:txBody>
                  <a:tcPr anchor="ctr" horzOverflow="overflow">
                    <a:lnL w="12700" cap="flat" cmpd="sng" algn="ctr">
                      <a:solidFill>
                        <a:schemeClr val="accent1"/>
                      </a:solidFill>
                      <a:prstDash val="solid"/>
                      <a:round/>
                      <a:headEnd type="none" w="med" len="med"/>
                      <a:tailEnd type="none" w="med" len="med"/>
                    </a:lnL>
                    <a:lnR cap="flat">
                      <a:noFill/>
                    </a:lnR>
                    <a:lnT w="28575" cap="flat" cmpd="sng" algn="ctr">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lnTlToBr>
                      <a:noFill/>
                    </a:lnTlToBr>
                    <a:lnBlToTr>
                      <a:noFill/>
                    </a:lnBlToTr>
                    <a:noFill/>
                  </a:tcPr>
                </a:tc>
              </a:tr>
              <a:tr h="614638">
                <a:tc>
                  <a:txBody>
                    <a:bodyPr/>
                    <a:lstStyle/>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fr-FR" sz="1600" b="0" i="0" u="none" strike="noStrike" cap="none" normalizeH="0" baseline="0" dirty="0" smtClean="0">
                          <a:ln>
                            <a:noFill/>
                          </a:ln>
                          <a:solidFill>
                            <a:schemeClr val="tx1"/>
                          </a:solidFill>
                          <a:effectLst/>
                          <a:latin typeface="+mn-lt"/>
                        </a:rPr>
                        <a:t>Récupérer les pertes par fumées / Chaudières traditionnelles (*)</a:t>
                      </a:r>
                    </a:p>
                  </a:txBody>
                  <a:tcPr anchor="ctr" horzOverflow="overflow">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lnTlToBr>
                      <a:noFill/>
                    </a:lnTlToBr>
                    <a:lnBlToTr>
                      <a:noFill/>
                    </a:lnBlToTr>
                    <a:noFill/>
                  </a:tcPr>
                </a:tc>
                <a:tc>
                  <a:txBody>
                    <a:bodyPr/>
                    <a:lstStyle/>
                    <a:p>
                      <a:pPr marL="90488" marR="0" lvl="0" indent="-90488"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fr-FR" sz="1600" b="0" i="0" u="none" strike="noStrike" cap="none" normalizeH="0" baseline="0" dirty="0" smtClean="0">
                          <a:ln>
                            <a:noFill/>
                          </a:ln>
                          <a:solidFill>
                            <a:schemeClr val="tx1"/>
                          </a:solidFill>
                          <a:effectLst/>
                          <a:latin typeface="+mn-lt"/>
                        </a:rPr>
                        <a:t>7 à 12 %</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lnTlToBr>
                      <a:noFill/>
                    </a:lnTlToBr>
                    <a:lnBlToTr>
                      <a:noFill/>
                    </a:lnBlToTr>
                    <a:noFill/>
                  </a:tcPr>
                </a:tc>
                <a:tc>
                  <a:txBody>
                    <a:bodyPr/>
                    <a:lstStyle/>
                    <a:p>
                      <a:pPr marL="90488" marR="0" lvl="0" indent="-90488"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fr-FR" sz="1600" b="0" i="0" u="none" strike="noStrike" cap="none" normalizeH="0" baseline="0" dirty="0" smtClean="0">
                          <a:ln>
                            <a:noFill/>
                          </a:ln>
                          <a:solidFill>
                            <a:schemeClr val="tx1"/>
                          </a:solidFill>
                          <a:effectLst/>
                          <a:latin typeface="+mn-lt"/>
                        </a:rPr>
                        <a:t>3 ans environ</a:t>
                      </a:r>
                    </a:p>
                  </a:txBody>
                  <a:tcPr anchor="ctr" horzOverflow="overflow">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lnTlToBr>
                      <a:noFill/>
                    </a:lnTlToBr>
                    <a:lnBlToTr>
                      <a:noFill/>
                    </a:lnBlToTr>
                    <a:noFill/>
                  </a:tcPr>
                </a:tc>
              </a:tr>
              <a:tr h="750557">
                <a:tc>
                  <a:txBody>
                    <a:bodyPr/>
                    <a:lstStyle/>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fr-FR" sz="1600" b="0" i="0" u="none" strike="noStrike" cap="none" normalizeH="0" baseline="0" dirty="0" smtClean="0">
                          <a:ln>
                            <a:noFill/>
                          </a:ln>
                          <a:solidFill>
                            <a:schemeClr val="tx1"/>
                          </a:solidFill>
                          <a:effectLst/>
                          <a:latin typeface="+mn-lt"/>
                        </a:rPr>
                        <a:t>Optimiser les paramètres de combustion / Suivi des installations (*)</a:t>
                      </a:r>
                    </a:p>
                  </a:txBody>
                  <a:tcPr anchor="ctr" horzOverflow="overflow">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lnTlToBr>
                      <a:noFill/>
                    </a:lnTlToBr>
                    <a:lnBlToTr>
                      <a:noFill/>
                    </a:lnBlToTr>
                    <a:solidFill>
                      <a:schemeClr val="bg1"/>
                    </a:solidFill>
                  </a:tcPr>
                </a:tc>
                <a:tc>
                  <a:txBody>
                    <a:bodyPr/>
                    <a:lstStyle/>
                    <a:p>
                      <a:pPr marL="90488" marR="0" lvl="0" indent="-90488"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fr-FR" sz="1600" b="0" i="0" u="none" strike="noStrike" cap="none" normalizeH="0" baseline="0" dirty="0" smtClean="0">
                          <a:ln>
                            <a:noFill/>
                          </a:ln>
                          <a:solidFill>
                            <a:schemeClr val="tx1"/>
                          </a:solidFill>
                          <a:effectLst/>
                          <a:latin typeface="+mn-lt"/>
                        </a:rPr>
                        <a:t>2 à 5 %</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lnTlToBr>
                      <a:noFill/>
                    </a:lnTlToBr>
                    <a:lnBlToTr>
                      <a:noFill/>
                    </a:lnBlToTr>
                    <a:solidFill>
                      <a:schemeClr val="bg1"/>
                    </a:solidFill>
                  </a:tcPr>
                </a:tc>
                <a:tc>
                  <a:txBody>
                    <a:bodyPr/>
                    <a:lstStyle/>
                    <a:p>
                      <a:pPr marL="90488" marR="0" lvl="0" indent="-90488"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fr-FR" sz="1600" b="0" i="0" u="none" strike="noStrike" cap="none" normalizeH="0" baseline="0" dirty="0" smtClean="0">
                          <a:ln>
                            <a:noFill/>
                          </a:ln>
                          <a:solidFill>
                            <a:schemeClr val="tx1"/>
                          </a:solidFill>
                          <a:effectLst/>
                          <a:latin typeface="+mn-lt"/>
                        </a:rPr>
                        <a:t>Sur contrat</a:t>
                      </a:r>
                    </a:p>
                  </a:txBody>
                  <a:tcPr anchor="ctr" horzOverflow="overflow">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lnTlToBr>
                      <a:noFill/>
                    </a:lnTlToBr>
                    <a:lnBlToTr>
                      <a:noFill/>
                    </a:lnBlToTr>
                    <a:solidFill>
                      <a:schemeClr val="bg1"/>
                    </a:solidFill>
                  </a:tcPr>
                </a:tc>
              </a:tr>
              <a:tr h="851201">
                <a:tc>
                  <a:txBody>
                    <a:bodyPr/>
                    <a:lstStyle/>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fr-FR" sz="1600" b="0" i="0" u="none" strike="noStrike" cap="none" normalizeH="0" baseline="0" dirty="0" smtClean="0">
                          <a:ln>
                            <a:noFill/>
                          </a:ln>
                          <a:solidFill>
                            <a:schemeClr val="tx1"/>
                          </a:solidFill>
                          <a:effectLst/>
                          <a:latin typeface="+mn-lt"/>
                        </a:rPr>
                        <a:t>Redimensionner les appareils de combustion en cas de surdimensionnement (*)</a:t>
                      </a:r>
                    </a:p>
                  </a:txBody>
                  <a:tcPr anchor="ctr" horzOverflow="overflow">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lnTlToBr>
                      <a:noFill/>
                    </a:lnTlToBr>
                    <a:lnBlToTr>
                      <a:noFill/>
                    </a:lnBlToTr>
                    <a:solidFill>
                      <a:schemeClr val="bg1"/>
                    </a:solidFill>
                  </a:tcPr>
                </a:tc>
                <a:tc>
                  <a:txBody>
                    <a:bodyPr/>
                    <a:lstStyle/>
                    <a:p>
                      <a:pPr marL="90488" marR="0" lvl="0" indent="-90488"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fr-FR" sz="1600" b="0" i="0" u="none" strike="noStrike" cap="none" normalizeH="0" baseline="0" dirty="0" smtClean="0">
                          <a:ln>
                            <a:noFill/>
                          </a:ln>
                          <a:solidFill>
                            <a:schemeClr val="tx1"/>
                          </a:solidFill>
                          <a:effectLst/>
                          <a:latin typeface="+mn-lt"/>
                        </a:rPr>
                        <a:t>10 à 20 %</a:t>
                      </a:r>
                    </a:p>
                  </a:txBody>
                  <a:tcPr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lnTlToBr>
                      <a:noFill/>
                    </a:lnTlToBr>
                    <a:lnBlToTr>
                      <a:noFill/>
                    </a:lnBlToTr>
                    <a:solidFill>
                      <a:schemeClr val="bg1"/>
                    </a:solidFill>
                  </a:tcPr>
                </a:tc>
                <a:tc>
                  <a:txBody>
                    <a:bodyPr/>
                    <a:lstStyle/>
                    <a:p>
                      <a:pPr marL="90488" marR="0" lvl="0" indent="-90488"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defRPr/>
                      </a:pPr>
                      <a:r>
                        <a:rPr kumimoji="0" lang="fr-FR" sz="1600" b="0" i="0" u="none" strike="noStrike" cap="none" normalizeH="0" baseline="0" dirty="0" smtClean="0">
                          <a:ln>
                            <a:noFill/>
                          </a:ln>
                          <a:solidFill>
                            <a:schemeClr val="tx1"/>
                          </a:solidFill>
                          <a:effectLst/>
                          <a:latin typeface="+mn-lt"/>
                        </a:rPr>
                        <a:t>5 ans environ</a:t>
                      </a:r>
                    </a:p>
                  </a:txBody>
                  <a:tcPr anchor="ctr" horzOverflow="overflow">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lnTlToBr>
                      <a:noFill/>
                    </a:lnTlToBr>
                    <a:lnBlToTr>
                      <a:noFill/>
                    </a:lnBlToTr>
                    <a:solidFill>
                      <a:schemeClr val="bg1"/>
                    </a:solidFill>
                  </a:tcPr>
                </a:tc>
              </a:tr>
            </a:tbl>
          </a:graphicData>
        </a:graphic>
      </p:graphicFrame>
      <p:sp>
        <p:nvSpPr>
          <p:cNvPr id="12" name="Rectangle 11"/>
          <p:cNvSpPr/>
          <p:nvPr/>
        </p:nvSpPr>
        <p:spPr>
          <a:xfrm>
            <a:off x="395536" y="5301208"/>
            <a:ext cx="1655646" cy="338554"/>
          </a:xfrm>
          <a:prstGeom prst="rect">
            <a:avLst/>
          </a:prstGeom>
        </p:spPr>
        <p:txBody>
          <a:bodyPr wrap="none">
            <a:spAutoFit/>
          </a:bodyPr>
          <a:lstStyle/>
          <a:p>
            <a:r>
              <a:rPr lang="fr-FR" sz="1600" dirty="0" smtClean="0"/>
              <a:t>(*) possibilité CEE</a:t>
            </a:r>
            <a:endParaRPr lang="fr-FR" sz="1600" dirty="0"/>
          </a:p>
        </p:txBody>
      </p:sp>
      <p:sp>
        <p:nvSpPr>
          <p:cNvPr id="15" name="Rectangle 14"/>
          <p:cNvSpPr/>
          <p:nvPr/>
        </p:nvSpPr>
        <p:spPr>
          <a:xfrm>
            <a:off x="539552" y="5517232"/>
            <a:ext cx="7848872" cy="400110"/>
          </a:xfrm>
          <a:prstGeom prst="rect">
            <a:avLst/>
          </a:prstGeom>
        </p:spPr>
        <p:txBody>
          <a:bodyPr wrap="square">
            <a:spAutoFit/>
          </a:bodyPr>
          <a:lstStyle/>
          <a:p>
            <a:pPr lvl="0" algn="ctr"/>
            <a:r>
              <a:rPr lang="fr-FR" sz="2000" b="1" kern="0" dirty="0" smtClean="0">
                <a:solidFill>
                  <a:schemeClr val="tx1">
                    <a:lumMod val="65000"/>
                    <a:lumOff val="35000"/>
                  </a:schemeClr>
                </a:solidFill>
                <a:latin typeface="Calibri" pitchFamily="34" charset="0"/>
                <a:sym typeface="Wingdings" pitchFamily="2" charset="2"/>
              </a:rPr>
              <a:t> </a:t>
            </a:r>
            <a:r>
              <a:rPr lang="fr-FR" sz="2000" b="1" kern="0" dirty="0" smtClean="0">
                <a:solidFill>
                  <a:schemeClr val="tx1">
                    <a:lumMod val="65000"/>
                    <a:lumOff val="35000"/>
                  </a:schemeClr>
                </a:solidFill>
                <a:latin typeface="Calibri" pitchFamily="34" charset="0"/>
              </a:rPr>
              <a:t>Rentable même sans CEE</a:t>
            </a:r>
            <a:endParaRPr lang="fr-FR" sz="2000" b="1" dirty="0">
              <a:solidFill>
                <a:schemeClr val="tx1">
                  <a:lumMod val="65000"/>
                  <a:lumOff val="35000"/>
                </a:schemeClr>
              </a:solidFill>
            </a:endParaRPr>
          </a:p>
        </p:txBody>
      </p:sp>
      <p:sp>
        <p:nvSpPr>
          <p:cNvPr id="17" name="Rectangle 16"/>
          <p:cNvSpPr/>
          <p:nvPr/>
        </p:nvSpPr>
        <p:spPr>
          <a:xfrm>
            <a:off x="395536" y="2564904"/>
            <a:ext cx="8280920" cy="576064"/>
          </a:xfrm>
          <a:prstGeom prst="rect">
            <a:avLst/>
          </a:prstGeom>
          <a:noFill/>
          <a:ln>
            <a:solidFill>
              <a:srgbClr val="B4D2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xmlns="" val="15475858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2000"/>
                                        <p:tgtEl>
                                          <p:spTgt spid="1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90562" y="1628800"/>
            <a:ext cx="7772400" cy="1470025"/>
          </a:xfrm>
        </p:spPr>
        <p:txBody>
          <a:bodyPr>
            <a:normAutofit/>
          </a:bodyPr>
          <a:lstStyle/>
          <a:p>
            <a:r>
              <a:rPr lang="fr-FR" sz="4000" dirty="0" smtClean="0">
                <a:solidFill>
                  <a:srgbClr val="7030A0"/>
                </a:solidFill>
              </a:rPr>
              <a:t>Penser autrement …</a:t>
            </a:r>
            <a:endParaRPr lang="fr-FR" sz="4000" dirty="0">
              <a:solidFill>
                <a:srgbClr val="7030A0"/>
              </a:solidFill>
            </a:endParaRPr>
          </a:p>
        </p:txBody>
      </p:sp>
      <p:sp>
        <p:nvSpPr>
          <p:cNvPr id="3" name="Sous-titre 2"/>
          <p:cNvSpPr>
            <a:spLocks noGrp="1"/>
          </p:cNvSpPr>
          <p:nvPr>
            <p:ph type="subTitle" idx="1"/>
          </p:nvPr>
        </p:nvSpPr>
        <p:spPr>
          <a:xfrm>
            <a:off x="1403648" y="2996952"/>
            <a:ext cx="6400800" cy="2376264"/>
          </a:xfrm>
        </p:spPr>
        <p:txBody>
          <a:bodyPr>
            <a:noAutofit/>
          </a:bodyPr>
          <a:lstStyle/>
          <a:p>
            <a:r>
              <a:rPr lang="fr-FR" sz="2800" dirty="0" smtClean="0">
                <a:solidFill>
                  <a:schemeClr val="tx1">
                    <a:lumMod val="65000"/>
                    <a:lumOff val="35000"/>
                  </a:schemeClr>
                </a:solidFill>
              </a:rPr>
              <a:t>C’est ce qu’ARIONIC fait chaque jour en accompagnant ses clients vers les nouvelles technologies, en garantissant avec des protocoles chiffrés et contrôlables les résultats. </a:t>
            </a:r>
            <a:endParaRPr lang="fr-FR" sz="2800" dirty="0">
              <a:solidFill>
                <a:schemeClr val="tx1">
                  <a:lumMod val="65000"/>
                  <a:lumOff val="35000"/>
                </a:schemeClr>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2447925" cy="2162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210301"/>
            <a:ext cx="9153525" cy="638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tangle 5"/>
          <p:cNvSpPr/>
          <p:nvPr/>
        </p:nvSpPr>
        <p:spPr>
          <a:xfrm>
            <a:off x="4716016" y="0"/>
            <a:ext cx="3312368" cy="476672"/>
          </a:xfrm>
          <a:prstGeom prst="rect">
            <a:avLst/>
          </a:prstGeom>
          <a:solidFill>
            <a:srgbClr val="CDE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latin typeface="Century Gothic" panose="020B0502020202020204" pitchFamily="34" charset="0"/>
            </a:endParaRPr>
          </a:p>
        </p:txBody>
      </p:sp>
      <p:sp>
        <p:nvSpPr>
          <p:cNvPr id="7" name="Rectangle 6"/>
          <p:cNvSpPr/>
          <p:nvPr/>
        </p:nvSpPr>
        <p:spPr>
          <a:xfrm>
            <a:off x="4576762" y="0"/>
            <a:ext cx="3595638" cy="620688"/>
          </a:xfrm>
          <a:prstGeom prst="rect">
            <a:avLst/>
          </a:prstGeom>
          <a:noFill/>
          <a:ln w="12700">
            <a:solidFill>
              <a:srgbClr val="91AA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xmlns="" val="140323569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2447925" cy="2162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tangle 5"/>
          <p:cNvSpPr/>
          <p:nvPr/>
        </p:nvSpPr>
        <p:spPr>
          <a:xfrm>
            <a:off x="5203958" y="0"/>
            <a:ext cx="3312368" cy="476672"/>
          </a:xfrm>
          <a:prstGeom prst="rect">
            <a:avLst/>
          </a:prstGeom>
          <a:solidFill>
            <a:srgbClr val="CDE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00" b="1" dirty="0">
              <a:solidFill>
                <a:schemeClr val="bg1">
                  <a:lumMod val="50000"/>
                </a:schemeClr>
              </a:solidFill>
              <a:latin typeface="Century Gothic" panose="020B0502020202020204" pitchFamily="34" charset="0"/>
            </a:endParaRPr>
          </a:p>
        </p:txBody>
      </p:sp>
      <p:sp>
        <p:nvSpPr>
          <p:cNvPr id="7" name="Rectangle 6"/>
          <p:cNvSpPr/>
          <p:nvPr/>
        </p:nvSpPr>
        <p:spPr>
          <a:xfrm>
            <a:off x="5064704" y="0"/>
            <a:ext cx="3595638" cy="620688"/>
          </a:xfrm>
          <a:prstGeom prst="rect">
            <a:avLst/>
          </a:prstGeom>
          <a:noFill/>
          <a:ln w="12700">
            <a:solidFill>
              <a:srgbClr val="91AA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p:cNvSpPr txBox="1"/>
          <p:nvPr/>
        </p:nvSpPr>
        <p:spPr>
          <a:xfrm>
            <a:off x="1475656" y="1844824"/>
            <a:ext cx="184731" cy="369332"/>
          </a:xfrm>
          <a:prstGeom prst="rect">
            <a:avLst/>
          </a:prstGeom>
          <a:noFill/>
        </p:spPr>
        <p:txBody>
          <a:bodyPr wrap="none" rtlCol="0">
            <a:spAutoFit/>
          </a:bodyPr>
          <a:lstStyle/>
          <a:p>
            <a:endParaRPr lang="fr-FR" dirty="0"/>
          </a:p>
        </p:txBody>
      </p:sp>
      <p:pic>
        <p:nvPicPr>
          <p:cNvPr id="13" name="Image 12"/>
          <p:cNvPicPr>
            <a:picLocks noChangeAspect="1"/>
          </p:cNvPicPr>
          <p:nvPr/>
        </p:nvPicPr>
        <p:blipFill>
          <a:blip r:embed="rId3" cstate="print"/>
          <a:stretch>
            <a:fillRect/>
          </a:stretch>
        </p:blipFill>
        <p:spPr>
          <a:xfrm>
            <a:off x="14935" y="6238875"/>
            <a:ext cx="9129065" cy="619125"/>
          </a:xfrm>
          <a:prstGeom prst="rect">
            <a:avLst/>
          </a:prstGeom>
        </p:spPr>
      </p:pic>
      <p:sp>
        <p:nvSpPr>
          <p:cNvPr id="14" name="Rectangle 4"/>
          <p:cNvSpPr txBox="1">
            <a:spLocks noChangeArrowheads="1"/>
          </p:cNvSpPr>
          <p:nvPr/>
        </p:nvSpPr>
        <p:spPr>
          <a:xfrm>
            <a:off x="323528" y="1700808"/>
            <a:ext cx="4968552" cy="4392488"/>
          </a:xfrm>
          <a:prstGeom prst="rect">
            <a:avLst/>
          </a:prstGeom>
          <a:ln cap="rnd">
            <a:solidFill>
              <a:schemeClr val="bg1"/>
            </a:solidFill>
            <a:prstDash val="sysDot"/>
            <a:miter lim="800000"/>
            <a:headEnd/>
            <a:tailEnd/>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spcBef>
                <a:spcPts val="1800"/>
              </a:spcBef>
              <a:buFontTx/>
              <a:buBlip>
                <a:blip r:embed="rId4"/>
              </a:buBlip>
            </a:pPr>
            <a:r>
              <a:rPr lang="fr-FR" altLang="fr-FR" sz="2000" dirty="0" smtClean="0">
                <a:solidFill>
                  <a:schemeClr val="tx1">
                    <a:lumMod val="65000"/>
                    <a:lumOff val="35000"/>
                  </a:schemeClr>
                </a:solidFill>
              </a:rPr>
              <a:t>Nous développons et distribuons des solutions de traitement physique destinés à améliorer les propriétés de l’</a:t>
            </a:r>
            <a:r>
              <a:rPr lang="fr-FR" altLang="fr-FR" sz="2000" b="1" dirty="0" smtClean="0">
                <a:solidFill>
                  <a:schemeClr val="tx1">
                    <a:lumMod val="65000"/>
                    <a:lumOff val="35000"/>
                  </a:schemeClr>
                </a:solidFill>
              </a:rPr>
              <a:t>eau</a:t>
            </a:r>
            <a:r>
              <a:rPr lang="fr-FR" altLang="fr-FR" sz="2000" dirty="0" smtClean="0">
                <a:solidFill>
                  <a:schemeClr val="tx1">
                    <a:lumMod val="65000"/>
                    <a:lumOff val="35000"/>
                  </a:schemeClr>
                </a:solidFill>
              </a:rPr>
              <a:t> et des </a:t>
            </a:r>
            <a:r>
              <a:rPr lang="fr-FR" altLang="fr-FR" sz="2000" b="1" dirty="0" smtClean="0">
                <a:solidFill>
                  <a:schemeClr val="tx1">
                    <a:lumMod val="65000"/>
                    <a:lumOff val="35000"/>
                  </a:schemeClr>
                </a:solidFill>
              </a:rPr>
              <a:t>hydrocarbures.</a:t>
            </a:r>
          </a:p>
          <a:p>
            <a:pPr algn="just">
              <a:spcBef>
                <a:spcPts val="1800"/>
              </a:spcBef>
              <a:buFontTx/>
              <a:buBlip>
                <a:blip r:embed="rId4"/>
              </a:buBlip>
            </a:pPr>
            <a:r>
              <a:rPr lang="fr-FR" altLang="fr-FR" sz="2000" dirty="0" smtClean="0">
                <a:solidFill>
                  <a:schemeClr val="tx1">
                    <a:lumMod val="65000"/>
                    <a:lumOff val="35000"/>
                  </a:schemeClr>
                </a:solidFill>
              </a:rPr>
              <a:t>Nous prônons la </a:t>
            </a:r>
            <a:r>
              <a:rPr lang="fr-FR" altLang="fr-FR" sz="2000" b="1" dirty="0" smtClean="0">
                <a:solidFill>
                  <a:schemeClr val="tx1">
                    <a:lumMod val="65000"/>
                    <a:lumOff val="35000"/>
                  </a:schemeClr>
                </a:solidFill>
              </a:rPr>
              <a:t>substitution aux produits chimiques </a:t>
            </a:r>
            <a:r>
              <a:rPr lang="fr-FR" altLang="fr-FR" sz="2000" dirty="0" smtClean="0">
                <a:solidFill>
                  <a:schemeClr val="tx1">
                    <a:lumMod val="65000"/>
                    <a:lumOff val="35000"/>
                  </a:schemeClr>
                </a:solidFill>
              </a:rPr>
              <a:t>a maxima dans le traitement de l’eau.</a:t>
            </a:r>
          </a:p>
          <a:p>
            <a:pPr algn="just">
              <a:spcBef>
                <a:spcPts val="1800"/>
              </a:spcBef>
              <a:buFontTx/>
              <a:buBlip>
                <a:blip r:embed="rId4"/>
              </a:buBlip>
            </a:pPr>
            <a:r>
              <a:rPr lang="fr-FR" altLang="fr-FR" sz="2000" dirty="0" smtClean="0">
                <a:solidFill>
                  <a:schemeClr val="tx1">
                    <a:lumMod val="65000"/>
                    <a:lumOff val="35000"/>
                  </a:schemeClr>
                </a:solidFill>
              </a:rPr>
              <a:t>Nous améliorons </a:t>
            </a:r>
            <a:r>
              <a:rPr lang="fr-FR" altLang="fr-FR" sz="2000" b="1" dirty="0" smtClean="0">
                <a:solidFill>
                  <a:schemeClr val="tx1">
                    <a:lumMod val="65000"/>
                    <a:lumOff val="35000"/>
                  </a:schemeClr>
                </a:solidFill>
              </a:rPr>
              <a:t>le rendement des équipements</a:t>
            </a:r>
            <a:r>
              <a:rPr lang="fr-FR" altLang="fr-FR" sz="2000" dirty="0" smtClean="0">
                <a:solidFill>
                  <a:schemeClr val="tx1">
                    <a:lumMod val="65000"/>
                    <a:lumOff val="35000"/>
                  </a:schemeClr>
                </a:solidFill>
              </a:rPr>
              <a:t> de production de chaleur. </a:t>
            </a:r>
          </a:p>
          <a:p>
            <a:pPr algn="just">
              <a:spcBef>
                <a:spcPts val="1800"/>
              </a:spcBef>
              <a:buFontTx/>
              <a:buBlip>
                <a:blip r:embed="rId4"/>
              </a:buBlip>
            </a:pPr>
            <a:r>
              <a:rPr lang="fr-FR" altLang="fr-FR" sz="2000" dirty="0" smtClean="0">
                <a:solidFill>
                  <a:schemeClr val="tx1">
                    <a:lumMod val="65000"/>
                    <a:lumOff val="35000"/>
                  </a:schemeClr>
                </a:solidFill>
              </a:rPr>
              <a:t>Nous apportons à nos clients des solutions concrètes pour </a:t>
            </a:r>
            <a:r>
              <a:rPr lang="fr-FR" altLang="fr-FR" sz="2000" b="1" dirty="0" smtClean="0">
                <a:solidFill>
                  <a:schemeClr val="tx1">
                    <a:lumMod val="65000"/>
                    <a:lumOff val="35000"/>
                  </a:schemeClr>
                </a:solidFill>
              </a:rPr>
              <a:t>répondre aux contraintes environnementales et réglementaires</a:t>
            </a:r>
            <a:r>
              <a:rPr lang="fr-FR" altLang="fr-FR" sz="2000" dirty="0" smtClean="0">
                <a:solidFill>
                  <a:schemeClr val="tx1">
                    <a:lumMod val="65000"/>
                    <a:lumOff val="35000"/>
                  </a:schemeClr>
                </a:solidFill>
              </a:rPr>
              <a:t>, actuelles et futures.</a:t>
            </a:r>
          </a:p>
          <a:p>
            <a:pPr algn="just">
              <a:spcBef>
                <a:spcPts val="1800"/>
              </a:spcBef>
              <a:buFontTx/>
              <a:buBlip>
                <a:blip r:embed="rId4"/>
              </a:buBlip>
            </a:pPr>
            <a:endParaRPr lang="fr-FR" altLang="fr-FR" sz="1800" dirty="0" smtClean="0">
              <a:solidFill>
                <a:schemeClr val="tx1">
                  <a:lumMod val="50000"/>
                  <a:lumOff val="50000"/>
                </a:schemeClr>
              </a:solidFill>
              <a:latin typeface="Century Gothic" panose="020B0502020202020204" pitchFamily="34" charset="0"/>
            </a:endParaRPr>
          </a:p>
          <a:p>
            <a:pPr algn="just">
              <a:spcBef>
                <a:spcPts val="1800"/>
              </a:spcBef>
              <a:buFontTx/>
              <a:buBlip>
                <a:blip r:embed="rId4"/>
              </a:buBlip>
            </a:pPr>
            <a:endParaRPr lang="fr-FR" altLang="fr-FR" sz="1800" dirty="0" smtClean="0">
              <a:solidFill>
                <a:schemeClr val="tx1">
                  <a:lumMod val="50000"/>
                  <a:lumOff val="50000"/>
                </a:schemeClr>
              </a:solidFill>
              <a:latin typeface="Century Gothic" panose="020B0502020202020204" pitchFamily="34" charset="0"/>
            </a:endParaRPr>
          </a:p>
        </p:txBody>
      </p:sp>
      <p:sp>
        <p:nvSpPr>
          <p:cNvPr id="18" name="Rectangle 25"/>
          <p:cNvSpPr>
            <a:spLocks noChangeArrowheads="1"/>
          </p:cNvSpPr>
          <p:nvPr/>
        </p:nvSpPr>
        <p:spPr bwMode="auto">
          <a:xfrm>
            <a:off x="251520" y="1052736"/>
            <a:ext cx="889248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p>
            <a:r>
              <a:rPr lang="fr-FR" sz="2400" b="1" dirty="0" smtClean="0">
                <a:solidFill>
                  <a:srgbClr val="6B0094"/>
                </a:solidFill>
              </a:rPr>
              <a:t>Une société novatrice en FLUIDES, ENERGIE et ENVIRONNEMENT</a:t>
            </a:r>
            <a:endParaRPr lang="fr-FR" sz="2400" b="1" dirty="0">
              <a:solidFill>
                <a:srgbClr val="6B0094"/>
              </a:solidFill>
            </a:endParaRPr>
          </a:p>
        </p:txBody>
      </p:sp>
      <p:sp>
        <p:nvSpPr>
          <p:cNvPr id="21" name="Rectangle 20"/>
          <p:cNvSpPr/>
          <p:nvPr/>
        </p:nvSpPr>
        <p:spPr>
          <a:xfrm>
            <a:off x="5652120" y="1844824"/>
            <a:ext cx="3275856" cy="4104456"/>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latin typeface="Century Gothic" panose="020B0502020202020204" pitchFamily="34" charset="0"/>
            </a:endParaRPr>
          </a:p>
        </p:txBody>
      </p:sp>
      <p:sp>
        <p:nvSpPr>
          <p:cNvPr id="22" name="ZoneTexte 21"/>
          <p:cNvSpPr txBox="1"/>
          <p:nvPr/>
        </p:nvSpPr>
        <p:spPr>
          <a:xfrm>
            <a:off x="5687616" y="1916832"/>
            <a:ext cx="3456384" cy="4524315"/>
          </a:xfrm>
          <a:prstGeom prst="rect">
            <a:avLst/>
          </a:prstGeom>
          <a:noFill/>
        </p:spPr>
        <p:txBody>
          <a:bodyPr wrap="square" rtlCol="0">
            <a:spAutoFit/>
          </a:bodyPr>
          <a:lstStyle/>
          <a:p>
            <a:r>
              <a:rPr lang="fr-FR" b="1" dirty="0" smtClean="0">
                <a:solidFill>
                  <a:schemeClr val="bg1"/>
                </a:solidFill>
              </a:rPr>
              <a:t>ARIONIC </a:t>
            </a:r>
          </a:p>
          <a:p>
            <a:r>
              <a:rPr lang="fr-FR" dirty="0" smtClean="0">
                <a:solidFill>
                  <a:schemeClr val="bg1"/>
                </a:solidFill>
              </a:rPr>
              <a:t>      - CA + 30% entre 2012 / 2013</a:t>
            </a:r>
          </a:p>
          <a:p>
            <a:endParaRPr lang="fr-FR" dirty="0" smtClean="0">
              <a:solidFill>
                <a:schemeClr val="bg1"/>
              </a:solidFill>
            </a:endParaRPr>
          </a:p>
          <a:p>
            <a:r>
              <a:rPr lang="fr-FR" b="1" dirty="0" smtClean="0">
                <a:solidFill>
                  <a:schemeClr val="bg1"/>
                </a:solidFill>
              </a:rPr>
              <a:t>CLIENTS</a:t>
            </a:r>
          </a:p>
          <a:p>
            <a:r>
              <a:rPr lang="fr-FR" dirty="0" smtClean="0">
                <a:solidFill>
                  <a:schemeClr val="bg1"/>
                </a:solidFill>
              </a:rPr>
              <a:t>      - Collectivités</a:t>
            </a:r>
          </a:p>
          <a:p>
            <a:r>
              <a:rPr lang="fr-FR" dirty="0" smtClean="0">
                <a:solidFill>
                  <a:schemeClr val="bg1"/>
                </a:solidFill>
              </a:rPr>
              <a:t>      - Industries</a:t>
            </a:r>
          </a:p>
          <a:p>
            <a:r>
              <a:rPr lang="fr-FR" dirty="0" smtClean="0">
                <a:solidFill>
                  <a:schemeClr val="bg1"/>
                </a:solidFill>
              </a:rPr>
              <a:t>      - Santé</a:t>
            </a:r>
          </a:p>
          <a:p>
            <a:r>
              <a:rPr lang="fr-FR" dirty="0" smtClean="0">
                <a:solidFill>
                  <a:schemeClr val="bg1"/>
                </a:solidFill>
              </a:rPr>
              <a:t>      - Habitations</a:t>
            </a:r>
          </a:p>
          <a:p>
            <a:endParaRPr lang="fr-FR" b="1" dirty="0" smtClean="0">
              <a:solidFill>
                <a:schemeClr val="bg1"/>
              </a:solidFill>
            </a:endParaRPr>
          </a:p>
          <a:p>
            <a:r>
              <a:rPr lang="fr-FR" b="1" dirty="0" smtClean="0">
                <a:solidFill>
                  <a:schemeClr val="bg1"/>
                </a:solidFill>
              </a:rPr>
              <a:t>CERTIFICATIONS</a:t>
            </a:r>
          </a:p>
          <a:p>
            <a:r>
              <a:rPr lang="fr-FR" dirty="0" smtClean="0">
                <a:solidFill>
                  <a:schemeClr val="bg1"/>
                </a:solidFill>
              </a:rPr>
              <a:t>      - ATEX CSTB n ° 1298</a:t>
            </a:r>
          </a:p>
          <a:p>
            <a:r>
              <a:rPr lang="fr-FR" dirty="0" smtClean="0">
                <a:solidFill>
                  <a:schemeClr val="bg1"/>
                </a:solidFill>
              </a:rPr>
              <a:t>      (Centre scientifique et</a:t>
            </a:r>
          </a:p>
          <a:p>
            <a:r>
              <a:rPr lang="fr-FR" dirty="0" smtClean="0">
                <a:solidFill>
                  <a:schemeClr val="bg1"/>
                </a:solidFill>
              </a:rPr>
              <a:t>      technique du bâtiment)</a:t>
            </a:r>
          </a:p>
          <a:p>
            <a:r>
              <a:rPr lang="fr-FR" dirty="0" smtClean="0">
                <a:solidFill>
                  <a:schemeClr val="bg1"/>
                </a:solidFill>
              </a:rPr>
              <a:t>      - DGS  (Ministère de la Santé) </a:t>
            </a:r>
          </a:p>
          <a:p>
            <a:endParaRPr lang="fr-FR" dirty="0" smtClean="0"/>
          </a:p>
          <a:p>
            <a:r>
              <a:rPr lang="fr-FR" dirty="0" smtClean="0"/>
              <a:t> </a:t>
            </a:r>
            <a:endParaRPr lang="fr-FR" dirty="0"/>
          </a:p>
        </p:txBody>
      </p:sp>
      <p:sp>
        <p:nvSpPr>
          <p:cNvPr id="23" name="Rectangle 22"/>
          <p:cNvSpPr/>
          <p:nvPr/>
        </p:nvSpPr>
        <p:spPr>
          <a:xfrm>
            <a:off x="5180491" y="0"/>
            <a:ext cx="3312368" cy="476672"/>
          </a:xfrm>
          <a:prstGeom prst="rect">
            <a:avLst/>
          </a:prstGeom>
          <a:solidFill>
            <a:srgbClr val="CDE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bg1">
                    <a:lumMod val="50000"/>
                  </a:schemeClr>
                </a:solidFill>
              </a:rPr>
              <a:t>Notre société</a:t>
            </a:r>
            <a:endParaRPr lang="fr-FR" sz="2400" b="1" dirty="0">
              <a:solidFill>
                <a:schemeClr val="bg1">
                  <a:lumMod val="50000"/>
                </a:schemeClr>
              </a:solidFill>
            </a:endParaRPr>
          </a:p>
        </p:txBody>
      </p:sp>
    </p:spTree>
    <p:extLst>
      <p:ext uri="{BB962C8B-B14F-4D97-AF65-F5344CB8AC3E}">
        <p14:creationId xmlns:p14="http://schemas.microsoft.com/office/powerpoint/2010/main" xmlns="" val="162757024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2447925" cy="2162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210301"/>
            <a:ext cx="9153525" cy="638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Rectangle 9"/>
          <p:cNvSpPr/>
          <p:nvPr/>
        </p:nvSpPr>
        <p:spPr>
          <a:xfrm>
            <a:off x="4718397" y="15876"/>
            <a:ext cx="3312368" cy="476672"/>
          </a:xfrm>
          <a:prstGeom prst="rect">
            <a:avLst/>
          </a:prstGeom>
          <a:solidFill>
            <a:srgbClr val="CDE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bg1">
                    <a:lumMod val="50000"/>
                  </a:schemeClr>
                </a:solidFill>
              </a:rPr>
              <a:t>L’énergie</a:t>
            </a:r>
            <a:endParaRPr lang="fr-FR" sz="2400" b="1" dirty="0">
              <a:solidFill>
                <a:schemeClr val="bg1">
                  <a:lumMod val="50000"/>
                </a:schemeClr>
              </a:solidFill>
            </a:endParaRPr>
          </a:p>
        </p:txBody>
      </p:sp>
      <p:sp>
        <p:nvSpPr>
          <p:cNvPr id="2" name="Rectangle 1"/>
          <p:cNvSpPr/>
          <p:nvPr/>
        </p:nvSpPr>
        <p:spPr>
          <a:xfrm>
            <a:off x="4576762" y="0"/>
            <a:ext cx="3595638" cy="620688"/>
          </a:xfrm>
          <a:prstGeom prst="rect">
            <a:avLst/>
          </a:prstGeom>
          <a:noFill/>
          <a:ln w="12700">
            <a:solidFill>
              <a:srgbClr val="91AA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Rectangle 2"/>
          <p:cNvSpPr/>
          <p:nvPr/>
        </p:nvSpPr>
        <p:spPr>
          <a:xfrm>
            <a:off x="683568" y="1628800"/>
            <a:ext cx="7992888" cy="3139321"/>
          </a:xfrm>
          <a:prstGeom prst="rect">
            <a:avLst/>
          </a:prstGeom>
        </p:spPr>
        <p:txBody>
          <a:bodyPr wrap="square">
            <a:spAutoFit/>
          </a:bodyPr>
          <a:lstStyle/>
          <a:p>
            <a:r>
              <a:rPr lang="fr-FR" sz="2400" dirty="0" smtClean="0">
                <a:solidFill>
                  <a:srgbClr val="7030A0"/>
                </a:solidFill>
              </a:rPr>
              <a:t>La meilleure énergie est celle que l’on ne consomme pas.</a:t>
            </a:r>
            <a:endParaRPr lang="fr-FR" sz="2400" dirty="0">
              <a:solidFill>
                <a:srgbClr val="7030A0"/>
              </a:solidFill>
            </a:endParaRPr>
          </a:p>
          <a:p>
            <a:pPr lvl="0"/>
            <a:endParaRPr lang="fr-FR" sz="2000" dirty="0" smtClean="0"/>
          </a:p>
          <a:p>
            <a:pPr lvl="0" algn="ctr"/>
            <a:r>
              <a:rPr lang="fr-FR" sz="2800" dirty="0" smtClean="0"/>
              <a:t>MAIS</a:t>
            </a:r>
            <a:r>
              <a:rPr lang="fr-FR" sz="2800" dirty="0"/>
              <a:t>… </a:t>
            </a:r>
          </a:p>
          <a:p>
            <a:pPr lvl="0"/>
            <a:endParaRPr lang="fr-FR" sz="2800" dirty="0" smtClean="0"/>
          </a:p>
          <a:p>
            <a:pPr lvl="0"/>
            <a:r>
              <a:rPr lang="fr-FR" sz="2400" dirty="0" smtClean="0">
                <a:solidFill>
                  <a:srgbClr val="7030A0"/>
                </a:solidFill>
              </a:rPr>
              <a:t>les énergies utilisées restent pour les 2/3 des énergies fossiles</a:t>
            </a:r>
          </a:p>
          <a:p>
            <a:pPr lvl="0" algn="just"/>
            <a:endParaRPr lang="fr-FR" sz="2600" dirty="0" smtClean="0">
              <a:solidFill>
                <a:srgbClr val="7030A0"/>
              </a:solidFill>
            </a:endParaRPr>
          </a:p>
          <a:p>
            <a:pPr lvl="0" algn="just"/>
            <a:r>
              <a:rPr lang="fr-FR" sz="2400" kern="0" dirty="0" smtClean="0">
                <a:solidFill>
                  <a:srgbClr val="5F5F5F"/>
                </a:solidFill>
                <a:sym typeface="Wingdings" pitchFamily="2" charset="2"/>
              </a:rPr>
              <a:t></a:t>
            </a:r>
            <a:r>
              <a:rPr lang="fr-FR" sz="2400" b="1" kern="0" dirty="0" smtClean="0">
                <a:solidFill>
                  <a:srgbClr val="5F5F5F"/>
                </a:solidFill>
                <a:sym typeface="Wingdings" pitchFamily="2" charset="2"/>
              </a:rPr>
              <a:t> </a:t>
            </a:r>
            <a:r>
              <a:rPr lang="fr-FR" sz="2400" kern="0" dirty="0" smtClean="0">
                <a:solidFill>
                  <a:schemeClr val="tx1">
                    <a:lumMod val="65000"/>
                    <a:lumOff val="35000"/>
                  </a:schemeClr>
                </a:solidFill>
              </a:rPr>
              <a:t>Une optimisation de l’efficacité énergétique des appareils de combustion facilitera l’atteinte des objectifs.</a:t>
            </a:r>
            <a:endParaRPr lang="fr-FR" sz="2400" dirty="0">
              <a:solidFill>
                <a:schemeClr val="tx1">
                  <a:lumMod val="65000"/>
                  <a:lumOff val="35000"/>
                </a:schemeClr>
              </a:solidFill>
            </a:endParaRPr>
          </a:p>
        </p:txBody>
      </p:sp>
    </p:spTree>
    <p:extLst>
      <p:ext uri="{BB962C8B-B14F-4D97-AF65-F5344CB8AC3E}">
        <p14:creationId xmlns:p14="http://schemas.microsoft.com/office/powerpoint/2010/main" xmlns="" val="13556391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2447925" cy="2162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210301"/>
            <a:ext cx="9153525" cy="638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Espace réservé du contenu 2"/>
          <p:cNvSpPr txBox="1">
            <a:spLocks/>
          </p:cNvSpPr>
          <p:nvPr/>
        </p:nvSpPr>
        <p:spPr>
          <a:xfrm>
            <a:off x="827584" y="1916832"/>
            <a:ext cx="7854998" cy="4392488"/>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lvl="0" algn="just">
              <a:buClr>
                <a:srgbClr val="94C600"/>
              </a:buClr>
              <a:defRPr/>
            </a:pPr>
            <a:r>
              <a:rPr lang="fr-FR" sz="2000" dirty="0" smtClean="0">
                <a:solidFill>
                  <a:schemeClr val="tx1">
                    <a:lumMod val="65000"/>
                    <a:lumOff val="35000"/>
                  </a:schemeClr>
                </a:solidFill>
                <a:latin typeface="Calibri" panose="020F0502020204030204" pitchFamily="34" charset="0"/>
                <a:cs typeface="Calibri" panose="020F0502020204030204" pitchFamily="34" charset="0"/>
              </a:rPr>
              <a:t>Il existe différents procédés de catalyse permettant d’améliorer les propriétés des hydrocarbures;</a:t>
            </a:r>
          </a:p>
          <a:p>
            <a:pPr lvl="0" algn="just">
              <a:buClr>
                <a:srgbClr val="94C600"/>
              </a:buClr>
              <a:defRPr/>
            </a:pPr>
            <a:endParaRPr lang="fr-FR" sz="2000" dirty="0" smtClean="0">
              <a:solidFill>
                <a:schemeClr val="tx1">
                  <a:lumMod val="65000"/>
                  <a:lumOff val="35000"/>
                </a:schemeClr>
              </a:solidFill>
              <a:latin typeface="Calibri" panose="020F0502020204030204" pitchFamily="34" charset="0"/>
              <a:cs typeface="Calibri" panose="020F0502020204030204" pitchFamily="34" charset="0"/>
            </a:endParaRPr>
          </a:p>
          <a:p>
            <a:pPr lvl="1" algn="just">
              <a:buClr>
                <a:srgbClr val="94C600"/>
              </a:buClr>
              <a:buFont typeface="Wingdings" pitchFamily="2" charset="2"/>
              <a:buChar char="§"/>
              <a:defRPr/>
            </a:pPr>
            <a:r>
              <a:rPr lang="fr-FR" sz="2000" dirty="0" smtClean="0">
                <a:solidFill>
                  <a:schemeClr val="tx1">
                    <a:lumMod val="65000"/>
                    <a:lumOff val="35000"/>
                  </a:schemeClr>
                </a:solidFill>
                <a:latin typeface="Calibri" panose="020F0502020204030204" pitchFamily="34" charset="0"/>
                <a:cs typeface="Calibri" panose="020F0502020204030204" pitchFamily="34" charset="0"/>
              </a:rPr>
              <a:t>Les catalyses chimiques (additifs), plutôt pour le fuel</a:t>
            </a:r>
          </a:p>
          <a:p>
            <a:pPr lvl="1" algn="just">
              <a:buClr>
                <a:srgbClr val="94C600"/>
              </a:buClr>
              <a:buFont typeface="Wingdings" pitchFamily="2" charset="2"/>
              <a:buChar char="§"/>
              <a:defRPr/>
            </a:pPr>
            <a:r>
              <a:rPr lang="fr-FR" sz="2000" dirty="0" smtClean="0">
                <a:solidFill>
                  <a:schemeClr val="tx1">
                    <a:lumMod val="65000"/>
                    <a:lumOff val="35000"/>
                  </a:schemeClr>
                </a:solidFill>
                <a:latin typeface="Calibri" panose="020F0502020204030204" pitchFamily="34" charset="0"/>
                <a:cs typeface="Calibri" panose="020F0502020204030204" pitchFamily="34" charset="0"/>
              </a:rPr>
              <a:t>Les catalyses physiques (pre-traitement), plutôt pour le gaz</a:t>
            </a:r>
          </a:p>
          <a:p>
            <a:pPr lvl="1" algn="just">
              <a:buClr>
                <a:srgbClr val="94C600"/>
              </a:buClr>
              <a:buNone/>
              <a:defRPr/>
            </a:pPr>
            <a:endParaRPr lang="fr-FR" sz="2000" dirty="0" smtClean="0">
              <a:solidFill>
                <a:schemeClr val="tx1">
                  <a:lumMod val="65000"/>
                  <a:lumOff val="35000"/>
                </a:schemeClr>
              </a:solidFill>
              <a:latin typeface="Calibri" panose="020F0502020204030204" pitchFamily="34" charset="0"/>
              <a:cs typeface="Calibri" panose="020F0502020204030204" pitchFamily="34" charset="0"/>
            </a:endParaRPr>
          </a:p>
          <a:p>
            <a:pPr lvl="1" algn="just">
              <a:buClr>
                <a:srgbClr val="94C600"/>
              </a:buClr>
              <a:buFont typeface="Wingdings" pitchFamily="2" charset="2"/>
              <a:buChar char="à"/>
              <a:defRPr/>
            </a:pPr>
            <a:r>
              <a:rPr lang="fr-FR" sz="2000" dirty="0" smtClean="0">
                <a:solidFill>
                  <a:schemeClr val="tx1">
                    <a:lumMod val="65000"/>
                    <a:lumOff val="35000"/>
                  </a:schemeClr>
                </a:solidFill>
                <a:latin typeface="Calibri" panose="020F0502020204030204" pitchFamily="34" charset="0"/>
                <a:cs typeface="Calibri" panose="020F0502020204030204" pitchFamily="34" charset="0"/>
                <a:sym typeface="Wingdings" pitchFamily="2" charset="2"/>
              </a:rPr>
              <a:t>NEW IONIC CATALYZER</a:t>
            </a:r>
          </a:p>
          <a:p>
            <a:pPr lvl="1" algn="just">
              <a:buClr>
                <a:srgbClr val="94C600"/>
              </a:buClr>
              <a:buNone/>
              <a:defRPr/>
            </a:pPr>
            <a:endParaRPr lang="fr-FR" sz="2000" dirty="0" smtClean="0">
              <a:solidFill>
                <a:schemeClr val="tx1">
                  <a:lumMod val="65000"/>
                  <a:lumOff val="35000"/>
                </a:schemeClr>
              </a:solidFill>
              <a:latin typeface="Calibri" panose="020F0502020204030204" pitchFamily="34" charset="0"/>
              <a:cs typeface="Calibri" panose="020F0502020204030204" pitchFamily="34" charset="0"/>
            </a:endParaRPr>
          </a:p>
          <a:p>
            <a:pPr algn="just">
              <a:buClr>
                <a:srgbClr val="94C600"/>
              </a:buClr>
              <a:buNone/>
              <a:defRPr/>
            </a:pPr>
            <a:r>
              <a:rPr lang="fr-FR" sz="2000" u="sng" dirty="0" smtClean="0">
                <a:solidFill>
                  <a:schemeClr val="tx1">
                    <a:lumMod val="65000"/>
                    <a:lumOff val="35000"/>
                  </a:schemeClr>
                </a:solidFill>
                <a:latin typeface="Calibri" panose="020F0502020204030204" pitchFamily="34" charset="0"/>
                <a:cs typeface="Calibri" panose="020F0502020204030204" pitchFamily="34" charset="0"/>
              </a:rPr>
              <a:t>Rappel </a:t>
            </a:r>
            <a:r>
              <a:rPr lang="fr-FR" sz="2000" dirty="0" smtClean="0">
                <a:solidFill>
                  <a:schemeClr val="tx1">
                    <a:lumMod val="65000"/>
                    <a:lumOff val="35000"/>
                  </a:schemeClr>
                </a:solidFill>
                <a:latin typeface="Calibri" panose="020F0502020204030204" pitchFamily="34" charset="0"/>
                <a:cs typeface="Calibri" panose="020F0502020204030204" pitchFamily="34" charset="0"/>
              </a:rPr>
              <a:t>: « un catalyseur est une substance qui augmente la vitesse des réactions chimiques, sans participer de façon apparente à la réaction, ou modifie les paramètres de la réaction (température, pression, concentration…). »</a:t>
            </a:r>
            <a:endParaRPr kumimoji="0" lang="fr-FR" sz="2000" b="0" i="0" u="none" strike="noStrike" kern="1200" cap="none" spc="0" normalizeH="0" baseline="0" noProof="0" dirty="0" smtClean="0">
              <a:ln>
                <a:noFill/>
              </a:ln>
              <a:solidFill>
                <a:schemeClr val="tx1">
                  <a:lumMod val="65000"/>
                  <a:lumOff val="35000"/>
                </a:schemeClr>
              </a:solidFill>
              <a:effectLst/>
              <a:uLnTx/>
              <a:uFillTx/>
              <a:latin typeface="Calibri" panose="020F0502020204030204" pitchFamily="34" charset="0"/>
              <a:cs typeface="Calibri" panose="020F0502020204030204" pitchFamily="34" charset="0"/>
            </a:endParaRPr>
          </a:p>
        </p:txBody>
      </p:sp>
      <p:sp>
        <p:nvSpPr>
          <p:cNvPr id="6" name="Rectangle 5"/>
          <p:cNvSpPr/>
          <p:nvPr/>
        </p:nvSpPr>
        <p:spPr>
          <a:xfrm>
            <a:off x="4716016" y="0"/>
            <a:ext cx="3312368" cy="476672"/>
          </a:xfrm>
          <a:prstGeom prst="rect">
            <a:avLst/>
          </a:prstGeom>
          <a:solidFill>
            <a:srgbClr val="CDE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bg1">
                    <a:lumMod val="50000"/>
                  </a:schemeClr>
                </a:solidFill>
              </a:rPr>
              <a:t>Efficacité énergétique</a:t>
            </a:r>
            <a:endParaRPr lang="fr-FR" sz="2400" b="1" dirty="0">
              <a:solidFill>
                <a:schemeClr val="bg1">
                  <a:lumMod val="50000"/>
                </a:schemeClr>
              </a:solidFill>
            </a:endParaRPr>
          </a:p>
        </p:txBody>
      </p:sp>
      <p:sp>
        <p:nvSpPr>
          <p:cNvPr id="7" name="Rectangle 6"/>
          <p:cNvSpPr/>
          <p:nvPr/>
        </p:nvSpPr>
        <p:spPr>
          <a:xfrm>
            <a:off x="4576762" y="0"/>
            <a:ext cx="3595638" cy="620688"/>
          </a:xfrm>
          <a:prstGeom prst="rect">
            <a:avLst/>
          </a:prstGeom>
          <a:noFill/>
          <a:ln w="12700">
            <a:solidFill>
              <a:srgbClr val="91AA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Titre 1"/>
          <p:cNvSpPr txBox="1">
            <a:spLocks/>
          </p:cNvSpPr>
          <p:nvPr/>
        </p:nvSpPr>
        <p:spPr>
          <a:xfrm>
            <a:off x="827584" y="908720"/>
            <a:ext cx="7854872" cy="720080"/>
          </a:xfrm>
          <a:prstGeom prst="rect">
            <a:avLst/>
          </a:prstGeom>
        </p:spPr>
        <p:txBody>
          <a:bodyPr vert="horz" lIns="91440" tIns="45720" rIns="91440" bIns="45720" rtlCol="0" anchor="b">
            <a:noAutofit/>
          </a:bodyPr>
          <a:lstStyle>
            <a:lvl1pPr algn="l" defTabSz="914400" rtl="0" eaLnBrk="1" latinLnBrk="0" hangingPunct="1">
              <a:spcBef>
                <a:spcPct val="0"/>
              </a:spcBef>
              <a:buNone/>
              <a:defRPr sz="28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7030A0"/>
                </a:solidFill>
                <a:effectLst/>
                <a:uLnTx/>
                <a:uFillTx/>
                <a:latin typeface="+mn-lt"/>
              </a:rPr>
              <a:t>Les procédés catalytiques d’amélioration de la combustion</a:t>
            </a:r>
            <a:endParaRPr kumimoji="0" lang="en-US" sz="2400" b="0" i="0" u="none" strike="noStrike" kern="1200" cap="none" spc="0" normalizeH="0" baseline="0" noProof="0" dirty="0">
              <a:ln>
                <a:noFill/>
              </a:ln>
              <a:solidFill>
                <a:srgbClr val="7030A0"/>
              </a:solidFill>
              <a:effectLst/>
              <a:uLnTx/>
              <a:uFillTx/>
              <a:latin typeface="+mn-lt"/>
            </a:endParaRPr>
          </a:p>
        </p:txBody>
      </p:sp>
      <p:sp>
        <p:nvSpPr>
          <p:cNvPr id="10" name="Rectangle 9"/>
          <p:cNvSpPr/>
          <p:nvPr/>
        </p:nvSpPr>
        <p:spPr>
          <a:xfrm>
            <a:off x="1043608" y="3356992"/>
            <a:ext cx="7272808" cy="432048"/>
          </a:xfrm>
          <a:prstGeom prst="rect">
            <a:avLst/>
          </a:prstGeom>
          <a:noFill/>
          <a:ln>
            <a:solidFill>
              <a:srgbClr val="B4D2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xmlns="" val="15475858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20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20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2447925" cy="2162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210301"/>
            <a:ext cx="9153525" cy="638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Espace réservé du contenu 2"/>
          <p:cNvSpPr txBox="1">
            <a:spLocks/>
          </p:cNvSpPr>
          <p:nvPr/>
        </p:nvSpPr>
        <p:spPr>
          <a:xfrm>
            <a:off x="827584" y="1916832"/>
            <a:ext cx="4104456" cy="4392488"/>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lvl="0" algn="just">
              <a:buClr>
                <a:srgbClr val="94C600"/>
              </a:buClr>
              <a:defRPr/>
            </a:pPr>
            <a:r>
              <a:rPr lang="fr-FR" sz="2000" dirty="0" smtClean="0">
                <a:solidFill>
                  <a:schemeClr val="tx1">
                    <a:lumMod val="65000"/>
                    <a:lumOff val="35000"/>
                  </a:schemeClr>
                </a:solidFill>
                <a:latin typeface="Calibri" panose="020F0502020204030204" pitchFamily="34" charset="0"/>
                <a:cs typeface="Calibri" panose="020F0502020204030204" pitchFamily="34" charset="0"/>
              </a:rPr>
              <a:t>Amélioration du bilan énergétique de la combustion</a:t>
            </a:r>
          </a:p>
          <a:p>
            <a:pPr lvl="0" algn="just">
              <a:buClr>
                <a:srgbClr val="94C600"/>
              </a:buClr>
              <a:defRPr/>
            </a:pPr>
            <a:endParaRPr lang="fr-FR" sz="2000" dirty="0" smtClean="0">
              <a:solidFill>
                <a:schemeClr val="tx1">
                  <a:lumMod val="65000"/>
                  <a:lumOff val="35000"/>
                </a:schemeClr>
              </a:solidFill>
              <a:latin typeface="Calibri" panose="020F0502020204030204" pitchFamily="34" charset="0"/>
              <a:cs typeface="Calibri" panose="020F0502020204030204" pitchFamily="34" charset="0"/>
            </a:endParaRPr>
          </a:p>
          <a:p>
            <a:pPr lvl="0" algn="just">
              <a:buClr>
                <a:srgbClr val="94C600"/>
              </a:buClr>
              <a:defRPr/>
            </a:pPr>
            <a:r>
              <a:rPr lang="fr-FR" sz="2000" dirty="0" smtClean="0">
                <a:solidFill>
                  <a:schemeClr val="tx1">
                    <a:lumMod val="65000"/>
                    <a:lumOff val="35000"/>
                  </a:schemeClr>
                </a:solidFill>
                <a:latin typeface="Calibri" panose="020F0502020204030204" pitchFamily="34" charset="0"/>
                <a:cs typeface="Calibri" panose="020F0502020204030204" pitchFamily="34" charset="0"/>
              </a:rPr>
              <a:t>Réduction de la consommation de l’ordre de 8-10%</a:t>
            </a:r>
          </a:p>
          <a:p>
            <a:pPr lvl="0" algn="just">
              <a:buClr>
                <a:srgbClr val="94C600"/>
              </a:buClr>
              <a:buNone/>
              <a:defRPr/>
            </a:pPr>
            <a:endParaRPr lang="fr-FR" sz="2000" dirty="0" smtClean="0">
              <a:solidFill>
                <a:schemeClr val="tx1">
                  <a:lumMod val="65000"/>
                  <a:lumOff val="35000"/>
                </a:schemeClr>
              </a:solidFill>
              <a:latin typeface="Calibri" panose="020F0502020204030204" pitchFamily="34" charset="0"/>
              <a:cs typeface="Calibri" panose="020F0502020204030204" pitchFamily="34" charset="0"/>
            </a:endParaRPr>
          </a:p>
          <a:p>
            <a:pPr lvl="0" algn="just">
              <a:buClr>
                <a:srgbClr val="94C600"/>
              </a:buClr>
              <a:defRPr/>
            </a:pPr>
            <a:r>
              <a:rPr lang="fr-FR" sz="2000" dirty="0" smtClean="0">
                <a:solidFill>
                  <a:schemeClr val="tx1">
                    <a:lumMod val="65000"/>
                    <a:lumOff val="35000"/>
                  </a:schemeClr>
                </a:solidFill>
                <a:latin typeface="Calibri" panose="020F0502020204030204" pitchFamily="34" charset="0"/>
                <a:cs typeface="Calibri" panose="020F0502020204030204" pitchFamily="34" charset="0"/>
              </a:rPr>
              <a:t>Montage facile sur installations nouvelles ou pre-existantes</a:t>
            </a:r>
          </a:p>
          <a:p>
            <a:pPr lvl="0" algn="just">
              <a:buClr>
                <a:srgbClr val="94C600"/>
              </a:buClr>
              <a:defRPr/>
            </a:pPr>
            <a:endParaRPr lang="fr-FR" sz="2000" dirty="0" smtClean="0">
              <a:solidFill>
                <a:schemeClr val="tx1">
                  <a:lumMod val="65000"/>
                  <a:lumOff val="35000"/>
                </a:schemeClr>
              </a:solidFill>
              <a:latin typeface="Calibri" panose="020F0502020204030204" pitchFamily="34" charset="0"/>
              <a:cs typeface="Calibri" panose="020F0502020204030204" pitchFamily="34" charset="0"/>
            </a:endParaRPr>
          </a:p>
          <a:p>
            <a:pPr lvl="0" algn="just">
              <a:buClr>
                <a:srgbClr val="94C600"/>
              </a:buClr>
              <a:defRPr/>
            </a:pPr>
            <a:r>
              <a:rPr lang="fr-FR" sz="2000" dirty="0" smtClean="0">
                <a:solidFill>
                  <a:schemeClr val="tx1">
                    <a:lumMod val="65000"/>
                    <a:lumOff val="35000"/>
                  </a:schemeClr>
                </a:solidFill>
                <a:latin typeface="Calibri" panose="020F0502020204030204" pitchFamily="34" charset="0"/>
                <a:cs typeface="Calibri" panose="020F0502020204030204" pitchFamily="34" charset="0"/>
              </a:rPr>
              <a:t>Pas de maintenance ni de consommation d’énergie externe</a:t>
            </a:r>
          </a:p>
        </p:txBody>
      </p:sp>
      <p:sp>
        <p:nvSpPr>
          <p:cNvPr id="6" name="Rectangle 5"/>
          <p:cNvSpPr/>
          <p:nvPr/>
        </p:nvSpPr>
        <p:spPr>
          <a:xfrm>
            <a:off x="4716016" y="0"/>
            <a:ext cx="3312368" cy="476672"/>
          </a:xfrm>
          <a:prstGeom prst="rect">
            <a:avLst/>
          </a:prstGeom>
          <a:solidFill>
            <a:srgbClr val="CDE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bg1">
                    <a:lumMod val="50000"/>
                  </a:schemeClr>
                </a:solidFill>
              </a:rPr>
              <a:t>Combustion</a:t>
            </a:r>
            <a:endParaRPr lang="fr-FR" sz="2400" b="1" dirty="0">
              <a:solidFill>
                <a:schemeClr val="bg1">
                  <a:lumMod val="50000"/>
                </a:schemeClr>
              </a:solidFill>
            </a:endParaRPr>
          </a:p>
        </p:txBody>
      </p:sp>
      <p:sp>
        <p:nvSpPr>
          <p:cNvPr id="7" name="Rectangle 6"/>
          <p:cNvSpPr/>
          <p:nvPr/>
        </p:nvSpPr>
        <p:spPr>
          <a:xfrm>
            <a:off x="4576762" y="0"/>
            <a:ext cx="3595638" cy="620688"/>
          </a:xfrm>
          <a:prstGeom prst="rect">
            <a:avLst/>
          </a:prstGeom>
          <a:noFill/>
          <a:ln w="12700">
            <a:solidFill>
              <a:srgbClr val="91AA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Titre 1"/>
          <p:cNvSpPr txBox="1">
            <a:spLocks/>
          </p:cNvSpPr>
          <p:nvPr/>
        </p:nvSpPr>
        <p:spPr>
          <a:xfrm>
            <a:off x="827584" y="908720"/>
            <a:ext cx="7854872" cy="720080"/>
          </a:xfrm>
          <a:prstGeom prst="rect">
            <a:avLst/>
          </a:prstGeom>
        </p:spPr>
        <p:txBody>
          <a:bodyPr vert="horz" lIns="91440" tIns="45720" rIns="91440" bIns="45720" rtlCol="0" anchor="b">
            <a:noAutofit/>
          </a:bodyPr>
          <a:lstStyle>
            <a:lvl1pPr algn="l" defTabSz="914400" rtl="0" eaLnBrk="1" latinLnBrk="0" hangingPunct="1">
              <a:spcBef>
                <a:spcPct val="0"/>
              </a:spcBef>
              <a:buNone/>
              <a:defRPr sz="28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fr-FR" sz="2400" dirty="0" smtClean="0">
                <a:solidFill>
                  <a:srgbClr val="7030A0"/>
                </a:solidFill>
                <a:latin typeface="+mn-lt"/>
              </a:rPr>
              <a:t>Pré-traitement physique pour optimisation de la combustion</a:t>
            </a:r>
            <a:endParaRPr kumimoji="0" lang="en-US" sz="2400" b="0" i="0" u="none" strike="noStrike" kern="1200" cap="none" spc="0" normalizeH="0" baseline="0" noProof="0" dirty="0">
              <a:ln>
                <a:noFill/>
              </a:ln>
              <a:solidFill>
                <a:srgbClr val="7030A0"/>
              </a:solidFill>
              <a:effectLst/>
              <a:uLnTx/>
              <a:uFillTx/>
              <a:latin typeface="+mn-lt"/>
            </a:endParaRPr>
          </a:p>
        </p:txBody>
      </p:sp>
      <p:pic>
        <p:nvPicPr>
          <p:cNvPr id="26627" name="Picture 3" descr="C:\Users\Florent\ARIONIC\COMMERCE\CLIENTS\GCS\EVIAN RESORT\IMG_1040-001.JPG"/>
          <p:cNvPicPr>
            <a:picLocks noChangeAspect="1" noChangeArrowheads="1"/>
          </p:cNvPicPr>
          <p:nvPr/>
        </p:nvPicPr>
        <p:blipFill>
          <a:blip r:embed="rId4" cstate="print"/>
          <a:srcRect/>
          <a:stretch>
            <a:fillRect/>
          </a:stretch>
        </p:blipFill>
        <p:spPr bwMode="auto">
          <a:xfrm>
            <a:off x="5508104" y="2060848"/>
            <a:ext cx="2678430" cy="3335020"/>
          </a:xfrm>
          <a:prstGeom prst="rect">
            <a:avLst/>
          </a:prstGeom>
          <a:noFill/>
        </p:spPr>
      </p:pic>
    </p:spTree>
    <p:extLst>
      <p:ext uri="{BB962C8B-B14F-4D97-AF65-F5344CB8AC3E}">
        <p14:creationId xmlns:p14="http://schemas.microsoft.com/office/powerpoint/2010/main" xmlns="" val="15475858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2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2447925" cy="2162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210301"/>
            <a:ext cx="9153525" cy="638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Espace réservé du contenu 2"/>
          <p:cNvSpPr txBox="1">
            <a:spLocks/>
          </p:cNvSpPr>
          <p:nvPr/>
        </p:nvSpPr>
        <p:spPr>
          <a:xfrm>
            <a:off x="251520" y="1484784"/>
            <a:ext cx="5760640" cy="4392488"/>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lvl="0" algn="just">
              <a:buClr>
                <a:srgbClr val="94C600"/>
              </a:buClr>
              <a:defRPr/>
            </a:pPr>
            <a:r>
              <a:rPr lang="fr-FR" sz="2000" dirty="0" smtClean="0">
                <a:solidFill>
                  <a:schemeClr val="tx1">
                    <a:lumMod val="65000"/>
                    <a:lumOff val="35000"/>
                  </a:schemeClr>
                </a:solidFill>
                <a:latin typeface="Calibri" panose="020F0502020204030204" pitchFamily="34" charset="0"/>
                <a:cs typeface="Calibri" panose="020F0502020204030204" pitchFamily="34" charset="0"/>
              </a:rPr>
              <a:t>Les hydrocarbures sont un ensemble de composés chimiques constitué essentiellement d’atomes de carbone et d’hydrogène, liés entre eux par la coparticipation d’électrons de valence, auxquels est associée une </a:t>
            </a:r>
            <a:r>
              <a:rPr lang="fr-FR" sz="2000" b="1" dirty="0" smtClean="0">
                <a:solidFill>
                  <a:schemeClr val="tx1">
                    <a:lumMod val="65000"/>
                    <a:lumOff val="35000"/>
                  </a:schemeClr>
                </a:solidFill>
                <a:latin typeface="Calibri" panose="020F0502020204030204" pitchFamily="34" charset="0"/>
                <a:cs typeface="Calibri" panose="020F0502020204030204" pitchFamily="34" charset="0"/>
              </a:rPr>
              <a:t>énergie de liaison</a:t>
            </a:r>
            <a:r>
              <a:rPr lang="fr-FR" sz="2000" dirty="0" smtClean="0">
                <a:solidFill>
                  <a:schemeClr val="tx1">
                    <a:lumMod val="65000"/>
                    <a:lumOff val="35000"/>
                  </a:schemeClr>
                </a:solidFill>
                <a:latin typeface="Calibri" panose="020F0502020204030204" pitchFamily="34" charset="0"/>
                <a:cs typeface="Calibri" panose="020F0502020204030204" pitchFamily="34" charset="0"/>
              </a:rPr>
              <a:t>.</a:t>
            </a:r>
          </a:p>
          <a:p>
            <a:pPr lvl="0" algn="just">
              <a:buClr>
                <a:srgbClr val="94C600"/>
              </a:buClr>
              <a:defRPr/>
            </a:pPr>
            <a:endParaRPr lang="fr-FR" sz="200" dirty="0" smtClean="0">
              <a:solidFill>
                <a:schemeClr val="tx1">
                  <a:lumMod val="65000"/>
                  <a:lumOff val="35000"/>
                </a:schemeClr>
              </a:solidFill>
              <a:latin typeface="Calibri" panose="020F0502020204030204" pitchFamily="34" charset="0"/>
              <a:cs typeface="Calibri" panose="020F0502020204030204" pitchFamily="34" charset="0"/>
            </a:endParaRPr>
          </a:p>
          <a:p>
            <a:pPr lvl="0" algn="just">
              <a:buClr>
                <a:srgbClr val="94C600"/>
              </a:buClr>
              <a:defRPr/>
            </a:pPr>
            <a:r>
              <a:rPr lang="fr-FR" sz="2000" dirty="0" smtClean="0">
                <a:solidFill>
                  <a:schemeClr val="tx1">
                    <a:lumMod val="65000"/>
                    <a:lumOff val="35000"/>
                  </a:schemeClr>
                </a:solidFill>
                <a:latin typeface="Calibri" panose="020F0502020204030204" pitchFamily="34" charset="0"/>
                <a:cs typeface="Calibri" panose="020F0502020204030204" pitchFamily="34" charset="0"/>
              </a:rPr>
              <a:t>  Le champ appliqué sur le combustible (13000 Gauss alterné) avant le processus de combustion </a:t>
            </a:r>
            <a:r>
              <a:rPr lang="fr-FR" sz="2000" b="1" dirty="0" smtClean="0">
                <a:solidFill>
                  <a:schemeClr val="tx1">
                    <a:lumMod val="65000"/>
                    <a:lumOff val="35000"/>
                  </a:schemeClr>
                </a:solidFill>
                <a:latin typeface="Calibri" panose="020F0502020204030204" pitchFamily="34" charset="0"/>
                <a:cs typeface="Calibri" panose="020F0502020204030204" pitchFamily="34" charset="0"/>
              </a:rPr>
              <a:t>modifie l’organisation du nuage d’électrons</a:t>
            </a:r>
            <a:r>
              <a:rPr lang="fr-FR" sz="2000" dirty="0" smtClean="0">
                <a:solidFill>
                  <a:schemeClr val="tx1">
                    <a:lumMod val="65000"/>
                    <a:lumOff val="35000"/>
                  </a:schemeClr>
                </a:solidFill>
                <a:latin typeface="Calibri" panose="020F0502020204030204" pitchFamily="34" charset="0"/>
                <a:cs typeface="Calibri" panose="020F0502020204030204" pitchFamily="34" charset="0"/>
              </a:rPr>
              <a:t> autour des noyaux.</a:t>
            </a:r>
          </a:p>
          <a:p>
            <a:pPr lvl="0" algn="just">
              <a:buClr>
                <a:srgbClr val="94C600"/>
              </a:buClr>
              <a:defRPr/>
            </a:pPr>
            <a:endParaRPr lang="fr-FR" sz="200" dirty="0" smtClean="0">
              <a:solidFill>
                <a:schemeClr val="tx1">
                  <a:lumMod val="65000"/>
                  <a:lumOff val="35000"/>
                </a:schemeClr>
              </a:solidFill>
              <a:latin typeface="Calibri" panose="020F0502020204030204" pitchFamily="34" charset="0"/>
              <a:cs typeface="Calibri" panose="020F0502020204030204" pitchFamily="34" charset="0"/>
            </a:endParaRPr>
          </a:p>
          <a:p>
            <a:pPr lvl="0" algn="just">
              <a:buClr>
                <a:srgbClr val="94C600"/>
              </a:buClr>
              <a:defRPr/>
            </a:pPr>
            <a:r>
              <a:rPr lang="fr-FR" sz="2000" dirty="0" smtClean="0">
                <a:solidFill>
                  <a:schemeClr val="tx1">
                    <a:lumMod val="65000"/>
                    <a:lumOff val="35000"/>
                  </a:schemeClr>
                </a:solidFill>
                <a:latin typeface="Calibri" panose="020F0502020204030204" pitchFamily="34" charset="0"/>
                <a:cs typeface="Calibri" panose="020F0502020204030204" pitchFamily="34" charset="0"/>
              </a:rPr>
              <a:t> Ceci entraîne une </a:t>
            </a:r>
            <a:r>
              <a:rPr lang="fr-FR" sz="2000" b="1" dirty="0" smtClean="0">
                <a:solidFill>
                  <a:schemeClr val="tx1">
                    <a:lumMod val="65000"/>
                    <a:lumOff val="35000"/>
                  </a:schemeClr>
                </a:solidFill>
                <a:latin typeface="Calibri" panose="020F0502020204030204" pitchFamily="34" charset="0"/>
                <a:cs typeface="Calibri" panose="020F0502020204030204" pitchFamily="34" charset="0"/>
              </a:rPr>
              <a:t>réduction de l’énergie de liaison</a:t>
            </a:r>
            <a:r>
              <a:rPr lang="fr-FR" sz="2000" dirty="0" smtClean="0">
                <a:solidFill>
                  <a:schemeClr val="tx1">
                    <a:lumMod val="65000"/>
                    <a:lumOff val="35000"/>
                  </a:schemeClr>
                </a:solidFill>
                <a:latin typeface="Calibri" panose="020F0502020204030204" pitchFamily="34" charset="0"/>
                <a:cs typeface="Calibri" panose="020F0502020204030204" pitchFamily="34" charset="0"/>
              </a:rPr>
              <a:t> entre les atomes de carbone-carbone et carbone-hydrogène, et </a:t>
            </a:r>
            <a:r>
              <a:rPr lang="fr-FR" sz="2000" b="1" dirty="0" smtClean="0">
                <a:solidFill>
                  <a:schemeClr val="tx1">
                    <a:lumMod val="65000"/>
                    <a:lumOff val="35000"/>
                  </a:schemeClr>
                </a:solidFill>
                <a:latin typeface="Calibri" panose="020F0502020204030204" pitchFamily="34" charset="0"/>
                <a:cs typeface="Calibri" panose="020F0502020204030204" pitchFamily="34" charset="0"/>
              </a:rPr>
              <a:t>l’augmentation de l’Enthalpie </a:t>
            </a:r>
            <a:r>
              <a:rPr lang="fr-FR" sz="2000" dirty="0" smtClean="0">
                <a:solidFill>
                  <a:schemeClr val="tx1">
                    <a:lumMod val="65000"/>
                    <a:lumOff val="35000"/>
                  </a:schemeClr>
                </a:solidFill>
                <a:latin typeface="Calibri" panose="020F0502020204030204" pitchFamily="34" charset="0"/>
                <a:cs typeface="Calibri" panose="020F0502020204030204" pitchFamily="34" charset="0"/>
              </a:rPr>
              <a:t>de réaction ∆H. </a:t>
            </a:r>
          </a:p>
        </p:txBody>
      </p:sp>
      <p:sp>
        <p:nvSpPr>
          <p:cNvPr id="6" name="Rectangle 5"/>
          <p:cNvSpPr/>
          <p:nvPr/>
        </p:nvSpPr>
        <p:spPr>
          <a:xfrm>
            <a:off x="4716016" y="0"/>
            <a:ext cx="3312368" cy="476672"/>
          </a:xfrm>
          <a:prstGeom prst="rect">
            <a:avLst/>
          </a:prstGeom>
          <a:solidFill>
            <a:srgbClr val="CDE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bg1">
                    <a:lumMod val="50000"/>
                  </a:schemeClr>
                </a:solidFill>
              </a:rPr>
              <a:t>Combustion</a:t>
            </a:r>
            <a:endParaRPr lang="fr-FR" sz="2400" b="1" dirty="0">
              <a:solidFill>
                <a:schemeClr val="bg1">
                  <a:lumMod val="50000"/>
                </a:schemeClr>
              </a:solidFill>
            </a:endParaRPr>
          </a:p>
        </p:txBody>
      </p:sp>
      <p:sp>
        <p:nvSpPr>
          <p:cNvPr id="7" name="Rectangle 6"/>
          <p:cNvSpPr/>
          <p:nvPr/>
        </p:nvSpPr>
        <p:spPr>
          <a:xfrm>
            <a:off x="4576762" y="0"/>
            <a:ext cx="3595638" cy="620688"/>
          </a:xfrm>
          <a:prstGeom prst="rect">
            <a:avLst/>
          </a:prstGeom>
          <a:noFill/>
          <a:ln w="12700">
            <a:solidFill>
              <a:srgbClr val="91AA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Titre 1"/>
          <p:cNvSpPr txBox="1">
            <a:spLocks/>
          </p:cNvSpPr>
          <p:nvPr/>
        </p:nvSpPr>
        <p:spPr>
          <a:xfrm>
            <a:off x="827584" y="692696"/>
            <a:ext cx="7854872" cy="72008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8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fr-FR" sz="2400" dirty="0" smtClean="0">
                <a:solidFill>
                  <a:srgbClr val="7030A0"/>
                </a:solidFill>
                <a:latin typeface="+mn-lt"/>
              </a:rPr>
              <a:t>Théorie</a:t>
            </a:r>
            <a:endParaRPr kumimoji="0" lang="en-US" sz="2400" b="0" i="0" u="none" strike="noStrike" kern="1200" cap="none" spc="0" normalizeH="0" baseline="0" noProof="0" dirty="0">
              <a:ln>
                <a:noFill/>
              </a:ln>
              <a:solidFill>
                <a:srgbClr val="7030A0"/>
              </a:solidFill>
              <a:effectLst/>
              <a:uLnTx/>
              <a:uFillTx/>
              <a:latin typeface="+mn-lt"/>
            </a:endParaRPr>
          </a:p>
        </p:txBody>
      </p:sp>
      <p:pic>
        <p:nvPicPr>
          <p:cNvPr id="10" name="Image 13" descr="Combustion_methane.png"/>
          <p:cNvPicPr>
            <a:picLocks noChangeAspect="1"/>
          </p:cNvPicPr>
          <p:nvPr/>
        </p:nvPicPr>
        <p:blipFill>
          <a:blip r:embed="rId4" cstate="print"/>
          <a:srcRect/>
          <a:stretch>
            <a:fillRect/>
          </a:stretch>
        </p:blipFill>
        <p:spPr bwMode="auto">
          <a:xfrm>
            <a:off x="6156176" y="1556792"/>
            <a:ext cx="2674565" cy="1630903"/>
          </a:xfrm>
          <a:prstGeom prst="rect">
            <a:avLst/>
          </a:prstGeom>
          <a:noFill/>
          <a:ln w="9525">
            <a:solidFill>
              <a:schemeClr val="tx1"/>
            </a:solidFill>
            <a:miter lim="800000"/>
            <a:headEnd/>
            <a:tailEnd/>
          </a:ln>
        </p:spPr>
      </p:pic>
      <p:pic>
        <p:nvPicPr>
          <p:cNvPr id="11" name="Image 14" descr="Enthalpie_reaction.png"/>
          <p:cNvPicPr>
            <a:picLocks noChangeAspect="1"/>
          </p:cNvPicPr>
          <p:nvPr/>
        </p:nvPicPr>
        <p:blipFill>
          <a:blip r:embed="rId5" cstate="print"/>
          <a:srcRect/>
          <a:stretch>
            <a:fillRect/>
          </a:stretch>
        </p:blipFill>
        <p:spPr bwMode="auto">
          <a:xfrm>
            <a:off x="6372200" y="3429000"/>
            <a:ext cx="2254250" cy="1909763"/>
          </a:xfrm>
          <a:prstGeom prst="rect">
            <a:avLst/>
          </a:prstGeom>
          <a:noFill/>
          <a:ln w="9525">
            <a:solidFill>
              <a:schemeClr val="tx1"/>
            </a:solidFill>
            <a:miter lim="800000"/>
            <a:headEnd/>
            <a:tailEnd/>
          </a:ln>
        </p:spPr>
      </p:pic>
      <p:grpSp>
        <p:nvGrpSpPr>
          <p:cNvPr id="2" name="Groupe 21"/>
          <p:cNvGrpSpPr>
            <a:grpSpLocks/>
          </p:cNvGrpSpPr>
          <p:nvPr/>
        </p:nvGrpSpPr>
        <p:grpSpPr bwMode="auto">
          <a:xfrm>
            <a:off x="6705600" y="4500563"/>
            <a:ext cx="690563" cy="785812"/>
            <a:chOff x="6705616" y="4476760"/>
            <a:chExt cx="690562" cy="785818"/>
          </a:xfrm>
        </p:grpSpPr>
        <p:grpSp>
          <p:nvGrpSpPr>
            <p:cNvPr id="3" name="Groupe 19"/>
            <p:cNvGrpSpPr>
              <a:grpSpLocks/>
            </p:cNvGrpSpPr>
            <p:nvPr/>
          </p:nvGrpSpPr>
          <p:grpSpPr bwMode="auto">
            <a:xfrm>
              <a:off x="6705616" y="4476760"/>
              <a:ext cx="669133" cy="785818"/>
              <a:chOff x="6705616" y="4500570"/>
              <a:chExt cx="669133" cy="785818"/>
            </a:xfrm>
          </p:grpSpPr>
          <p:pic>
            <p:nvPicPr>
              <p:cNvPr id="15" name="Image 17" descr="Enthalpie_reaction.png"/>
              <p:cNvPicPr>
                <a:picLocks noChangeAspect="1"/>
              </p:cNvPicPr>
              <p:nvPr/>
            </p:nvPicPr>
            <p:blipFill>
              <a:blip r:embed="rId5" cstate="print"/>
              <a:srcRect l="25354" t="48616" r="52461" b="10248"/>
              <a:stretch>
                <a:fillRect/>
              </a:stretch>
            </p:blipFill>
            <p:spPr bwMode="auto">
              <a:xfrm>
                <a:off x="6874683" y="4500570"/>
                <a:ext cx="500066" cy="785818"/>
              </a:xfrm>
              <a:prstGeom prst="rect">
                <a:avLst/>
              </a:prstGeom>
              <a:noFill/>
              <a:ln w="9525">
                <a:noFill/>
                <a:miter lim="800000"/>
                <a:headEnd/>
                <a:tailEnd/>
              </a:ln>
            </p:spPr>
          </p:pic>
          <p:pic>
            <p:nvPicPr>
              <p:cNvPr id="16" name="Image 18" descr="Enthalpie_reaction.png"/>
              <p:cNvPicPr>
                <a:picLocks noChangeAspect="1"/>
              </p:cNvPicPr>
              <p:nvPr/>
            </p:nvPicPr>
            <p:blipFill>
              <a:blip r:embed="rId5" cstate="print"/>
              <a:srcRect l="18593" t="59335" r="75069" b="14487"/>
              <a:stretch>
                <a:fillRect/>
              </a:stretch>
            </p:blipFill>
            <p:spPr bwMode="auto">
              <a:xfrm>
                <a:off x="6705616" y="4707741"/>
                <a:ext cx="142876" cy="500066"/>
              </a:xfrm>
              <a:prstGeom prst="rect">
                <a:avLst/>
              </a:prstGeom>
              <a:noFill/>
              <a:ln w="9525">
                <a:noFill/>
                <a:miter lim="800000"/>
                <a:headEnd/>
                <a:tailEnd/>
              </a:ln>
            </p:spPr>
          </p:pic>
        </p:grpSp>
        <p:sp>
          <p:nvSpPr>
            <p:cNvPr id="14" name="Rectangle 13"/>
            <p:cNvSpPr/>
            <p:nvPr/>
          </p:nvSpPr>
          <p:spPr>
            <a:xfrm>
              <a:off x="7324740" y="4702187"/>
              <a:ext cx="71438" cy="14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sp>
        <p:nvSpPr>
          <p:cNvPr id="17" name="ZoneTexte 5"/>
          <p:cNvSpPr txBox="1">
            <a:spLocks noChangeArrowheads="1"/>
          </p:cNvSpPr>
          <p:nvPr/>
        </p:nvSpPr>
        <p:spPr bwMode="auto">
          <a:xfrm>
            <a:off x="611560" y="5805264"/>
            <a:ext cx="7858125" cy="400050"/>
          </a:xfrm>
          <a:prstGeom prst="rect">
            <a:avLst/>
          </a:prstGeom>
          <a:noFill/>
          <a:ln w="9525">
            <a:solidFill>
              <a:schemeClr val="tx1"/>
            </a:solidFill>
            <a:miter lim="800000"/>
            <a:headEnd/>
            <a:tailEnd/>
          </a:ln>
        </p:spPr>
        <p:txBody>
          <a:bodyPr>
            <a:spAutoFit/>
          </a:bodyPr>
          <a:lstStyle/>
          <a:p>
            <a:pPr algn="ctr"/>
            <a:r>
              <a:rPr lang="fr-FR" sz="2000" dirty="0">
                <a:solidFill>
                  <a:srgbClr val="5F5F5F"/>
                </a:solidFill>
                <a:latin typeface="Calibri" pitchFamily="34" charset="0"/>
              </a:rPr>
              <a:t> </a:t>
            </a:r>
            <a:r>
              <a:rPr lang="fr-FR" sz="2000" b="1" dirty="0">
                <a:solidFill>
                  <a:schemeClr val="tx1">
                    <a:lumMod val="65000"/>
                    <a:lumOff val="35000"/>
                  </a:schemeClr>
                </a:solidFill>
                <a:latin typeface="Calibri" pitchFamily="34" charset="0"/>
              </a:rPr>
              <a:t>Apport d’une énergie supplémentaire dans le processus de combustion</a:t>
            </a:r>
            <a:endParaRPr lang="fr-FR" sz="2000" b="1" dirty="0">
              <a:solidFill>
                <a:schemeClr val="tx1">
                  <a:lumMod val="65000"/>
                  <a:lumOff val="35000"/>
                </a:schemeClr>
              </a:solidFill>
            </a:endParaRPr>
          </a:p>
        </p:txBody>
      </p:sp>
    </p:spTree>
    <p:extLst>
      <p:ext uri="{BB962C8B-B14F-4D97-AF65-F5344CB8AC3E}">
        <p14:creationId xmlns:p14="http://schemas.microsoft.com/office/powerpoint/2010/main" xmlns="" val="15475858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20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par>
                                <p:cTn id="28" presetID="5" presetClass="entr" presetSubtype="1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heckerboard(across)">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64" presetClass="path" presetSubtype="0" accel="50000" decel="50000" fill="hold" nodeType="clickEffect">
                                  <p:stCondLst>
                                    <p:cond delay="0"/>
                                  </p:stCondLst>
                                  <p:childTnLst>
                                    <p:animMotion origin="layout" path="M 0.00069 0.00185 L 0.00069 -0.02454 " pathEditMode="relative" rAng="0" ptsTypes="AA">
                                      <p:cBhvr>
                                        <p:cTn id="34" dur="2000" fill="hold"/>
                                        <p:tgtEl>
                                          <p:spTgt spid="2"/>
                                        </p:tgtEl>
                                        <p:attrNameLst>
                                          <p:attrName>ppt_x</p:attrName>
                                          <p:attrName>ppt_y</p:attrName>
                                        </p:attrNameLst>
                                      </p:cBhvr>
                                      <p:rCtr x="0" y="-13"/>
                                    </p:animMotion>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2447925" cy="2162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210301"/>
            <a:ext cx="9153525" cy="638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Espace réservé du contenu 2"/>
          <p:cNvSpPr txBox="1">
            <a:spLocks/>
          </p:cNvSpPr>
          <p:nvPr/>
        </p:nvSpPr>
        <p:spPr>
          <a:xfrm>
            <a:off x="827584" y="1916832"/>
            <a:ext cx="7854998" cy="4392488"/>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lgn="just">
              <a:buClr>
                <a:srgbClr val="94C600"/>
              </a:buClr>
              <a:defRPr/>
            </a:pPr>
            <a:r>
              <a:rPr lang="fr-FR" sz="2000" dirty="0" smtClean="0">
                <a:solidFill>
                  <a:schemeClr val="tx1">
                    <a:lumMod val="65000"/>
                    <a:lumOff val="35000"/>
                  </a:schemeClr>
                </a:solidFill>
                <a:latin typeface="Calibri" panose="020F0502020204030204" pitchFamily="34" charset="0"/>
                <a:cs typeface="Calibri" panose="020F0502020204030204" pitchFamily="34" charset="0"/>
              </a:rPr>
              <a:t>Les chaufferies au gaz</a:t>
            </a:r>
          </a:p>
          <a:p>
            <a:pPr lvl="0" algn="just">
              <a:buClr>
                <a:srgbClr val="94C600"/>
              </a:buClr>
              <a:defRPr/>
            </a:pPr>
            <a:endParaRPr lang="fr-FR" sz="2000" dirty="0" smtClean="0">
              <a:solidFill>
                <a:schemeClr val="tx1">
                  <a:lumMod val="65000"/>
                  <a:lumOff val="35000"/>
                </a:schemeClr>
              </a:solidFill>
              <a:latin typeface="Calibri" panose="020F0502020204030204" pitchFamily="34" charset="0"/>
              <a:cs typeface="Calibri" panose="020F0502020204030204" pitchFamily="34" charset="0"/>
            </a:endParaRPr>
          </a:p>
          <a:p>
            <a:pPr lvl="1" algn="just">
              <a:buClr>
                <a:srgbClr val="94C600"/>
              </a:buClr>
              <a:buFont typeface="Wingdings" pitchFamily="2" charset="2"/>
              <a:buChar char="§"/>
              <a:defRPr/>
            </a:pPr>
            <a:r>
              <a:rPr lang="fr-FR" sz="2000" dirty="0" smtClean="0">
                <a:solidFill>
                  <a:schemeClr val="tx1">
                    <a:lumMod val="65000"/>
                    <a:lumOff val="35000"/>
                  </a:schemeClr>
                </a:solidFill>
                <a:latin typeface="Calibri" panose="020F0502020204030204" pitchFamily="34" charset="0"/>
                <a:cs typeface="Calibri" panose="020F0502020204030204" pitchFamily="34" charset="0"/>
              </a:rPr>
              <a:t>Chaudières de chauffage collectif ou individuel</a:t>
            </a:r>
          </a:p>
          <a:p>
            <a:pPr lvl="1" algn="just">
              <a:buClr>
                <a:srgbClr val="94C600"/>
              </a:buClr>
              <a:buFont typeface="Wingdings" pitchFamily="2" charset="2"/>
              <a:buChar char="§"/>
              <a:defRPr/>
            </a:pPr>
            <a:r>
              <a:rPr lang="fr-FR" sz="2000" dirty="0" smtClean="0">
                <a:solidFill>
                  <a:schemeClr val="tx1">
                    <a:lumMod val="65000"/>
                    <a:lumOff val="35000"/>
                  </a:schemeClr>
                </a:solidFill>
                <a:latin typeface="Calibri" panose="020F0502020204030204" pitchFamily="34" charset="0"/>
                <a:cs typeface="Calibri" panose="020F0502020204030204" pitchFamily="34" charset="0"/>
              </a:rPr>
              <a:t>Chaudières vapeur ou eau surchauffée</a:t>
            </a:r>
          </a:p>
          <a:p>
            <a:pPr lvl="1" algn="just">
              <a:buClr>
                <a:srgbClr val="94C600"/>
              </a:buClr>
              <a:buNone/>
              <a:defRPr/>
            </a:pPr>
            <a:endParaRPr lang="fr-FR" sz="2000" dirty="0" smtClean="0">
              <a:solidFill>
                <a:schemeClr val="tx1">
                  <a:lumMod val="65000"/>
                  <a:lumOff val="35000"/>
                </a:schemeClr>
              </a:solidFill>
              <a:latin typeface="Calibri" panose="020F0502020204030204" pitchFamily="34" charset="0"/>
              <a:cs typeface="Calibri" panose="020F0502020204030204" pitchFamily="34" charset="0"/>
            </a:endParaRPr>
          </a:p>
          <a:p>
            <a:pPr algn="just">
              <a:buClr>
                <a:srgbClr val="94C600"/>
              </a:buClr>
              <a:defRPr/>
            </a:pPr>
            <a:r>
              <a:rPr lang="fr-FR" sz="2000" dirty="0" smtClean="0">
                <a:solidFill>
                  <a:schemeClr val="tx1">
                    <a:lumMod val="65000"/>
                    <a:lumOff val="35000"/>
                  </a:schemeClr>
                </a:solidFill>
                <a:latin typeface="Calibri" panose="020F0502020204030204" pitchFamily="34" charset="0"/>
                <a:cs typeface="Calibri" panose="020F0502020204030204" pitchFamily="34" charset="0"/>
              </a:rPr>
              <a:t>Les Fours</a:t>
            </a:r>
          </a:p>
          <a:p>
            <a:pPr lvl="1" algn="just">
              <a:buClr>
                <a:srgbClr val="94C600"/>
              </a:buClr>
              <a:buFont typeface="Wingdings" pitchFamily="2" charset="2"/>
              <a:buChar char="§"/>
              <a:defRPr/>
            </a:pPr>
            <a:r>
              <a:rPr lang="fr-FR" sz="2000" dirty="0" smtClean="0">
                <a:solidFill>
                  <a:schemeClr val="tx1">
                    <a:lumMod val="65000"/>
                    <a:lumOff val="35000"/>
                  </a:schemeClr>
                </a:solidFill>
                <a:latin typeface="Calibri" panose="020F0502020204030204" pitchFamily="34" charset="0"/>
                <a:cs typeface="Calibri" panose="020F0502020204030204" pitchFamily="34" charset="0"/>
              </a:rPr>
              <a:t> Fours de séchage, laminoirs, </a:t>
            </a:r>
          </a:p>
          <a:p>
            <a:pPr lvl="1" algn="just">
              <a:buClr>
                <a:srgbClr val="94C600"/>
              </a:buClr>
              <a:buFont typeface="Wingdings" pitchFamily="2" charset="2"/>
              <a:buChar char="§"/>
              <a:defRPr/>
            </a:pPr>
            <a:r>
              <a:rPr lang="fr-FR" sz="2000" dirty="0" smtClean="0">
                <a:solidFill>
                  <a:schemeClr val="tx1">
                    <a:lumMod val="65000"/>
                    <a:lumOff val="35000"/>
                  </a:schemeClr>
                </a:solidFill>
                <a:latin typeface="Calibri" panose="020F0502020204030204" pitchFamily="34" charset="0"/>
                <a:cs typeface="Calibri" panose="020F0502020204030204" pitchFamily="34" charset="0"/>
              </a:rPr>
              <a:t> Fours de cuisson (alimentaire, tuiles, recuit..)</a:t>
            </a:r>
          </a:p>
        </p:txBody>
      </p:sp>
      <p:sp>
        <p:nvSpPr>
          <p:cNvPr id="6" name="Rectangle 5"/>
          <p:cNvSpPr/>
          <p:nvPr/>
        </p:nvSpPr>
        <p:spPr>
          <a:xfrm>
            <a:off x="4716016" y="0"/>
            <a:ext cx="3312368" cy="476672"/>
          </a:xfrm>
          <a:prstGeom prst="rect">
            <a:avLst/>
          </a:prstGeom>
          <a:solidFill>
            <a:srgbClr val="CDE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bg1">
                    <a:lumMod val="50000"/>
                  </a:schemeClr>
                </a:solidFill>
              </a:rPr>
              <a:t>Applications</a:t>
            </a:r>
            <a:endParaRPr lang="fr-FR" sz="2400" b="1" dirty="0">
              <a:solidFill>
                <a:schemeClr val="bg1">
                  <a:lumMod val="50000"/>
                </a:schemeClr>
              </a:solidFill>
            </a:endParaRPr>
          </a:p>
        </p:txBody>
      </p:sp>
      <p:sp>
        <p:nvSpPr>
          <p:cNvPr id="7" name="Rectangle 6"/>
          <p:cNvSpPr/>
          <p:nvPr/>
        </p:nvSpPr>
        <p:spPr>
          <a:xfrm>
            <a:off x="4576762" y="0"/>
            <a:ext cx="3595638" cy="620688"/>
          </a:xfrm>
          <a:prstGeom prst="rect">
            <a:avLst/>
          </a:prstGeom>
          <a:noFill/>
          <a:ln w="12700">
            <a:solidFill>
              <a:srgbClr val="91AA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Titre 1"/>
          <p:cNvSpPr txBox="1">
            <a:spLocks/>
          </p:cNvSpPr>
          <p:nvPr/>
        </p:nvSpPr>
        <p:spPr>
          <a:xfrm>
            <a:off x="827584" y="908720"/>
            <a:ext cx="7854872" cy="72008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8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7030A0"/>
                </a:solidFill>
                <a:effectLst/>
                <a:uLnTx/>
                <a:uFillTx/>
                <a:latin typeface="+mn-lt"/>
              </a:rPr>
              <a:t>Gisement d’économies possible</a:t>
            </a:r>
            <a:endParaRPr kumimoji="0" lang="en-US" sz="2400" b="0" i="0" u="none" strike="noStrike" kern="1200" cap="none" spc="0" normalizeH="0" baseline="0" noProof="0" dirty="0">
              <a:ln>
                <a:noFill/>
              </a:ln>
              <a:solidFill>
                <a:srgbClr val="7030A0"/>
              </a:solidFill>
              <a:effectLst/>
              <a:uLnTx/>
              <a:uFillTx/>
              <a:latin typeface="+mn-lt"/>
            </a:endParaRPr>
          </a:p>
        </p:txBody>
      </p:sp>
    </p:spTree>
    <p:extLst>
      <p:ext uri="{BB962C8B-B14F-4D97-AF65-F5344CB8AC3E}">
        <p14:creationId xmlns:p14="http://schemas.microsoft.com/office/powerpoint/2010/main" xmlns="" val="15475858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2000"/>
                                        <p:tgtEl>
                                          <p:spTgt spid="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2000"/>
                                        <p:tgtEl>
                                          <p:spTgt spid="4">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fade">
                                      <p:cBhvr>
                                        <p:cTn id="18" dur="2000"/>
                                        <p:tgtEl>
                                          <p:spTgt spid="4">
                                            <p:txEl>
                                              <p:pRg st="5" end="5"/>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2000"/>
                                        <p:tgtEl>
                                          <p:spTgt spid="4">
                                            <p:txEl>
                                              <p:pRg st="6" end="6"/>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fade">
                                      <p:cBhvr>
                                        <p:cTn id="24"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2447925" cy="2162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5180491" y="0"/>
            <a:ext cx="3312368" cy="476672"/>
          </a:xfrm>
          <a:prstGeom prst="rect">
            <a:avLst/>
          </a:prstGeom>
          <a:solidFill>
            <a:srgbClr val="CDE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bg1">
                    <a:lumMod val="50000"/>
                  </a:schemeClr>
                </a:solidFill>
                <a:latin typeface="Century Gothic" panose="020B0502020202020204" pitchFamily="34" charset="0"/>
              </a:rPr>
              <a:t>Contexte</a:t>
            </a:r>
            <a:endParaRPr lang="fr-FR" sz="2000" b="1" dirty="0">
              <a:solidFill>
                <a:schemeClr val="bg1">
                  <a:lumMod val="50000"/>
                </a:schemeClr>
              </a:solidFill>
              <a:latin typeface="Century Gothic" panose="020B0502020202020204" pitchFamily="34" charset="0"/>
            </a:endParaRPr>
          </a:p>
        </p:txBody>
      </p:sp>
      <p:sp>
        <p:nvSpPr>
          <p:cNvPr id="5" name="Rectangle 4"/>
          <p:cNvSpPr/>
          <p:nvPr/>
        </p:nvSpPr>
        <p:spPr>
          <a:xfrm>
            <a:off x="5038856" y="0"/>
            <a:ext cx="3595638" cy="620688"/>
          </a:xfrm>
          <a:prstGeom prst="rect">
            <a:avLst/>
          </a:prstGeom>
          <a:noFill/>
          <a:ln w="12700">
            <a:solidFill>
              <a:srgbClr val="91AA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p:cNvPicPr>
            <a:picLocks noChangeAspect="1"/>
          </p:cNvPicPr>
          <p:nvPr/>
        </p:nvPicPr>
        <p:blipFill>
          <a:blip r:embed="rId3" cstate="print"/>
          <a:stretch>
            <a:fillRect/>
          </a:stretch>
        </p:blipFill>
        <p:spPr>
          <a:xfrm>
            <a:off x="14935" y="6238875"/>
            <a:ext cx="9129065" cy="619125"/>
          </a:xfrm>
          <a:prstGeom prst="rect">
            <a:avLst/>
          </a:prstGeom>
        </p:spPr>
      </p:pic>
      <p:sp>
        <p:nvSpPr>
          <p:cNvPr id="15" name="Rectangle 5"/>
          <p:cNvSpPr>
            <a:spLocks noChangeArrowheads="1"/>
          </p:cNvSpPr>
          <p:nvPr/>
        </p:nvSpPr>
        <p:spPr bwMode="auto">
          <a:xfrm>
            <a:off x="0" y="1124744"/>
            <a:ext cx="8964488" cy="5184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charset="0"/>
                <a:cs typeface="Arial" charset="0"/>
              </a:defRPr>
            </a:lvl1pPr>
            <a:lvl2pPr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20000"/>
              </a:spcBef>
            </a:pPr>
            <a:endParaRPr lang="fr-FR" altLang="fr-FR" sz="1600" b="1" dirty="0">
              <a:solidFill>
                <a:schemeClr val="tx1">
                  <a:lumMod val="65000"/>
                  <a:lumOff val="35000"/>
                </a:schemeClr>
              </a:solidFill>
              <a:latin typeface="Arial Black" pitchFamily="34" charset="0"/>
            </a:endParaRPr>
          </a:p>
          <a:p>
            <a:pPr lvl="1" algn="just" eaLnBrk="1" hangingPunct="1">
              <a:spcBef>
                <a:spcPct val="20000"/>
              </a:spcBef>
              <a:buClr>
                <a:srgbClr val="702081"/>
              </a:buClr>
              <a:buFont typeface="Wingdings" pitchFamily="2" charset="2"/>
              <a:buChar char="þ"/>
            </a:pPr>
            <a:r>
              <a:rPr lang="fr-FR" dirty="0" smtClean="0">
                <a:solidFill>
                  <a:schemeClr val="tx1">
                    <a:lumMod val="75000"/>
                    <a:lumOff val="25000"/>
                  </a:schemeClr>
                </a:solidFill>
                <a:latin typeface="+mn-lt"/>
                <a:cs typeface="Arial" pitchFamily="34" charset="0"/>
                <a:sym typeface="Wingdings"/>
              </a:rPr>
              <a:t> NOTRE CLIENT</a:t>
            </a:r>
          </a:p>
          <a:p>
            <a:pPr lvl="1" algn="just" eaLnBrk="1" hangingPunct="1">
              <a:spcBef>
                <a:spcPct val="20000"/>
              </a:spcBef>
              <a:buClr>
                <a:srgbClr val="702081"/>
              </a:buClr>
            </a:pPr>
            <a:r>
              <a:rPr lang="fr-FR" dirty="0" smtClean="0">
                <a:solidFill>
                  <a:schemeClr val="tx1">
                    <a:lumMod val="65000"/>
                    <a:lumOff val="35000"/>
                  </a:schemeClr>
                </a:solidFill>
                <a:latin typeface="+mn-lt"/>
                <a:cs typeface="Arial" pitchFamily="34" charset="0"/>
                <a:sym typeface="Wingdings"/>
              </a:rPr>
              <a:t>Évian est une marque d'eau minérale appartenant à la division « Eaux » du groupe agroalimentaire français Danone, n°2 mondial en volume des eaux en bouteilles avec 18 milliards de litres. Elle est exploitée par la SAEME (Société anonyme des eaux minérales d'Évian), qui gère l'embouteillage d'environ 1,5 milliard de litres d'eau Évian chaque année.</a:t>
            </a:r>
          </a:p>
          <a:p>
            <a:pPr lvl="1" algn="just" eaLnBrk="1" hangingPunct="1">
              <a:spcBef>
                <a:spcPct val="20000"/>
              </a:spcBef>
              <a:buClr>
                <a:srgbClr val="702081"/>
              </a:buClr>
            </a:pPr>
            <a:endParaRPr lang="fr-FR" sz="800" dirty="0" smtClean="0">
              <a:solidFill>
                <a:schemeClr val="tx1">
                  <a:lumMod val="65000"/>
                  <a:lumOff val="35000"/>
                </a:schemeClr>
              </a:solidFill>
              <a:latin typeface="+mn-lt"/>
              <a:cs typeface="Arial" pitchFamily="34" charset="0"/>
              <a:sym typeface="Wingdings"/>
            </a:endParaRPr>
          </a:p>
          <a:p>
            <a:pPr lvl="1" algn="just" eaLnBrk="1" hangingPunct="1">
              <a:spcBef>
                <a:spcPct val="20000"/>
              </a:spcBef>
              <a:buClr>
                <a:srgbClr val="702081"/>
              </a:buClr>
              <a:buFont typeface="Wingdings" pitchFamily="2" charset="2"/>
              <a:buChar char="þ"/>
            </a:pPr>
            <a:r>
              <a:rPr lang="fr-FR" kern="0" dirty="0" smtClean="0">
                <a:solidFill>
                  <a:schemeClr val="tx1">
                    <a:lumMod val="65000"/>
                    <a:lumOff val="35000"/>
                  </a:schemeClr>
                </a:solidFill>
                <a:latin typeface="+mn-lt"/>
              </a:rPr>
              <a:t> </a:t>
            </a:r>
            <a:r>
              <a:rPr lang="fr-FR" dirty="0" smtClean="0">
                <a:solidFill>
                  <a:schemeClr val="tx1">
                    <a:lumMod val="75000"/>
                    <a:lumOff val="25000"/>
                  </a:schemeClr>
                </a:solidFill>
                <a:latin typeface="+mn-lt"/>
                <a:cs typeface="Arial" pitchFamily="34" charset="0"/>
                <a:sym typeface="Wingdings"/>
              </a:rPr>
              <a:t>SITUATION D’ORIGINE</a:t>
            </a:r>
          </a:p>
          <a:p>
            <a:pPr marL="450850" lvl="1" indent="6350" algn="just">
              <a:defRPr/>
            </a:pPr>
            <a:r>
              <a:rPr lang="fr-FR" dirty="0" smtClean="0">
                <a:solidFill>
                  <a:schemeClr val="tx1">
                    <a:lumMod val="65000"/>
                    <a:lumOff val="35000"/>
                  </a:schemeClr>
                </a:solidFill>
                <a:latin typeface="+mn-lt"/>
                <a:cs typeface="Arial" pitchFamily="34" charset="0"/>
                <a:sym typeface="Wingdings"/>
              </a:rPr>
              <a:t>La SAEME s’est engagée dans une démarche globale de réduction de consommation d’énergie, plus particulièrement des énergies fossiles.</a:t>
            </a:r>
          </a:p>
          <a:p>
            <a:pPr marL="450850" lvl="1" indent="6350" algn="just">
              <a:defRPr/>
            </a:pPr>
            <a:endParaRPr lang="fr-FR" sz="800" dirty="0" smtClean="0">
              <a:solidFill>
                <a:schemeClr val="tx1">
                  <a:lumMod val="65000"/>
                  <a:lumOff val="35000"/>
                </a:schemeClr>
              </a:solidFill>
              <a:latin typeface="+mn-lt"/>
              <a:cs typeface="Arial" pitchFamily="34" charset="0"/>
              <a:sym typeface="Wingdings"/>
            </a:endParaRPr>
          </a:p>
          <a:p>
            <a:pPr lvl="1" algn="just" eaLnBrk="1" hangingPunct="1">
              <a:spcBef>
                <a:spcPct val="20000"/>
              </a:spcBef>
              <a:buClr>
                <a:srgbClr val="702081"/>
              </a:buClr>
              <a:buFont typeface="Wingdings" pitchFamily="2" charset="2"/>
              <a:buChar char="þ"/>
            </a:pPr>
            <a:r>
              <a:rPr lang="fr-FR" dirty="0" smtClean="0">
                <a:solidFill>
                  <a:schemeClr val="tx1">
                    <a:lumMod val="75000"/>
                    <a:lumOff val="25000"/>
                  </a:schemeClr>
                </a:solidFill>
                <a:latin typeface="+mn-lt"/>
                <a:cs typeface="Arial" pitchFamily="34" charset="0"/>
                <a:sym typeface="Wingdings"/>
              </a:rPr>
              <a:t>TRAITEMENT ARIONIC</a:t>
            </a:r>
          </a:p>
          <a:p>
            <a:pPr lvl="1" algn="just" eaLnBrk="1" hangingPunct="1">
              <a:spcBef>
                <a:spcPct val="20000"/>
              </a:spcBef>
              <a:buClr>
                <a:srgbClr val="702081"/>
              </a:buClr>
            </a:pPr>
            <a:r>
              <a:rPr lang="fr-FR" dirty="0" smtClean="0">
                <a:solidFill>
                  <a:schemeClr val="tx1">
                    <a:lumMod val="65000"/>
                    <a:lumOff val="35000"/>
                  </a:schemeClr>
                </a:solidFill>
                <a:latin typeface="+mn-lt"/>
                <a:cs typeface="Arial" pitchFamily="34" charset="0"/>
                <a:sym typeface="Wingdings"/>
              </a:rPr>
              <a:t>Une pré-étude a été menée sur la chaufferie dite ‘Verre’ dont l’eau chaude sert entre autres à nettoyer les bouteilles et les circuits d’eau. Une fois la faisabilité technique et commerciale avérée, la SAEME a équipé deux des trois chaudières de la chaufferie, celles ayant bien évidemment le plus de charge.</a:t>
            </a:r>
          </a:p>
          <a:p>
            <a:pPr lvl="1" algn="just" eaLnBrk="1" hangingPunct="1">
              <a:spcBef>
                <a:spcPct val="20000"/>
              </a:spcBef>
              <a:buClr>
                <a:srgbClr val="702081"/>
              </a:buClr>
            </a:pPr>
            <a:endParaRPr lang="fr-FR" sz="1800" dirty="0" smtClean="0">
              <a:solidFill>
                <a:schemeClr val="tx1">
                  <a:lumMod val="65000"/>
                  <a:lumOff val="35000"/>
                </a:schemeClr>
              </a:solidFill>
              <a:latin typeface="Century Gothic" pitchFamily="34" charset="0"/>
              <a:cs typeface="Arial" pitchFamily="34" charset="0"/>
              <a:sym typeface="Wingdings"/>
            </a:endParaRPr>
          </a:p>
          <a:p>
            <a:pPr lvl="1" algn="just" eaLnBrk="1" hangingPunct="1">
              <a:spcBef>
                <a:spcPct val="20000"/>
              </a:spcBef>
              <a:buClr>
                <a:srgbClr val="702081"/>
              </a:buClr>
            </a:pPr>
            <a:endParaRPr lang="fr-FR" sz="1800" kern="0" dirty="0" smtClean="0">
              <a:solidFill>
                <a:schemeClr val="tx1">
                  <a:lumMod val="65000"/>
                  <a:lumOff val="35000"/>
                </a:schemeClr>
              </a:solidFill>
              <a:latin typeface="Century Gothic" pitchFamily="34" charset="0"/>
            </a:endParaRPr>
          </a:p>
          <a:p>
            <a:pPr lvl="1" algn="just" eaLnBrk="1" hangingPunct="1">
              <a:spcBef>
                <a:spcPct val="20000"/>
              </a:spcBef>
              <a:buClr>
                <a:srgbClr val="702081"/>
              </a:buClr>
            </a:pPr>
            <a:endParaRPr lang="fr-FR" altLang="fr-FR" dirty="0">
              <a:solidFill>
                <a:srgbClr val="5F5F5F"/>
              </a:solidFill>
              <a:latin typeface="Calibri" pitchFamily="34" charset="0"/>
            </a:endParaRPr>
          </a:p>
          <a:p>
            <a:pPr lvl="1" algn="just" eaLnBrk="1" hangingPunct="1">
              <a:spcBef>
                <a:spcPct val="20000"/>
              </a:spcBef>
              <a:buClr>
                <a:srgbClr val="702081"/>
              </a:buClr>
              <a:buFont typeface="Wingdings" pitchFamily="2" charset="2"/>
              <a:buNone/>
            </a:pPr>
            <a:endParaRPr lang="fr-FR" altLang="fr-FR" sz="1400" b="1" dirty="0">
              <a:solidFill>
                <a:srgbClr val="BCCF01"/>
              </a:solidFill>
              <a:latin typeface="Arial Black" pitchFamily="34" charset="0"/>
            </a:endParaRPr>
          </a:p>
        </p:txBody>
      </p:sp>
      <p:sp>
        <p:nvSpPr>
          <p:cNvPr id="7" name="Titre 1"/>
          <p:cNvSpPr txBox="1">
            <a:spLocks/>
          </p:cNvSpPr>
          <p:nvPr/>
        </p:nvSpPr>
        <p:spPr>
          <a:xfrm>
            <a:off x="827584" y="908720"/>
            <a:ext cx="7854872" cy="720080"/>
          </a:xfrm>
          <a:prstGeom prst="rect">
            <a:avLst/>
          </a:prstGeom>
        </p:spPr>
        <p:txBody>
          <a:bodyPr vert="horz" lIns="91440" tIns="45720" rIns="91440" bIns="45720" rtlCol="0" anchor="b">
            <a:noAutofit/>
          </a:bodyPr>
          <a:lstStyle>
            <a:lvl1pPr algn="l" defTabSz="914400" rtl="0" eaLnBrk="1" latinLnBrk="0" hangingPunct="1">
              <a:spcBef>
                <a:spcPct val="0"/>
              </a:spcBef>
              <a:buNone/>
              <a:defRPr sz="28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defRPr/>
            </a:pPr>
            <a:r>
              <a:rPr lang="fr-FR" sz="2400" b="1" dirty="0" smtClean="0">
                <a:solidFill>
                  <a:srgbClr val="7030A0"/>
                </a:solidFill>
                <a:latin typeface="+mn-lt"/>
              </a:rPr>
              <a:t>EVIAN</a:t>
            </a:r>
            <a:endParaRPr kumimoji="0" lang="en-US" sz="2400" b="1" i="0" u="none" strike="noStrike" kern="1200" cap="none" spc="0" normalizeH="0" baseline="0" noProof="0" dirty="0">
              <a:ln>
                <a:noFill/>
              </a:ln>
              <a:solidFill>
                <a:srgbClr val="7030A0"/>
              </a:solidFill>
              <a:effectLst/>
              <a:uLnTx/>
              <a:uFillTx/>
              <a:latin typeface="+mn-lt"/>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2447925" cy="2162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5180491" y="0"/>
            <a:ext cx="3312368" cy="476672"/>
          </a:xfrm>
          <a:prstGeom prst="rect">
            <a:avLst/>
          </a:prstGeom>
          <a:solidFill>
            <a:srgbClr val="CDE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bg1">
                    <a:lumMod val="50000"/>
                  </a:schemeClr>
                </a:solidFill>
              </a:rPr>
              <a:t>Installation</a:t>
            </a:r>
            <a:endParaRPr lang="fr-FR" sz="2400" b="1" dirty="0">
              <a:solidFill>
                <a:schemeClr val="bg1">
                  <a:lumMod val="50000"/>
                </a:schemeClr>
              </a:solidFill>
            </a:endParaRPr>
          </a:p>
        </p:txBody>
      </p:sp>
      <p:sp>
        <p:nvSpPr>
          <p:cNvPr id="5" name="Rectangle 4"/>
          <p:cNvSpPr/>
          <p:nvPr/>
        </p:nvSpPr>
        <p:spPr>
          <a:xfrm>
            <a:off x="5038856" y="0"/>
            <a:ext cx="3595638" cy="620688"/>
          </a:xfrm>
          <a:prstGeom prst="rect">
            <a:avLst/>
          </a:prstGeom>
          <a:noFill/>
          <a:ln w="12700">
            <a:solidFill>
              <a:srgbClr val="91AA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p:cNvPicPr>
            <a:picLocks noChangeAspect="1"/>
          </p:cNvPicPr>
          <p:nvPr/>
        </p:nvPicPr>
        <p:blipFill>
          <a:blip r:embed="rId3" cstate="print"/>
          <a:stretch>
            <a:fillRect/>
          </a:stretch>
        </p:blipFill>
        <p:spPr>
          <a:xfrm>
            <a:off x="14935" y="6238875"/>
            <a:ext cx="9129065" cy="619125"/>
          </a:xfrm>
          <a:prstGeom prst="rect">
            <a:avLst/>
          </a:prstGeom>
        </p:spPr>
      </p:pic>
      <p:sp>
        <p:nvSpPr>
          <p:cNvPr id="8" name="Rectangle 3"/>
          <p:cNvSpPr txBox="1">
            <a:spLocks noChangeArrowheads="1"/>
          </p:cNvSpPr>
          <p:nvPr/>
        </p:nvSpPr>
        <p:spPr bwMode="auto">
          <a:xfrm>
            <a:off x="395536" y="1700808"/>
            <a:ext cx="8353176" cy="1079450"/>
          </a:xfrm>
          <a:prstGeom prst="rect">
            <a:avLst/>
          </a:prstGeom>
          <a:noFill/>
          <a:ln w="9525">
            <a:noFill/>
            <a:miter lim="800000"/>
            <a:headEnd/>
            <a:tailEnd/>
          </a:ln>
        </p:spPr>
        <p:txBody>
          <a:bodyPr/>
          <a:lstStyle/>
          <a:p>
            <a:pPr marL="342900" indent="-342900">
              <a:spcBef>
                <a:spcPct val="20000"/>
              </a:spcBef>
              <a:buClr>
                <a:srgbClr val="702081"/>
              </a:buClr>
              <a:buFont typeface="Wingdings" pitchFamily="2" charset="2"/>
              <a:buChar char="þ"/>
              <a:defRPr/>
            </a:pPr>
            <a:r>
              <a:rPr lang="fr-FR" sz="2000" kern="0" dirty="0">
                <a:solidFill>
                  <a:schemeClr val="tx1">
                    <a:lumMod val="65000"/>
                    <a:lumOff val="35000"/>
                  </a:schemeClr>
                </a:solidFill>
              </a:rPr>
              <a:t>Un système innovant de ‘préparation à la combustion’ permettant d’en améliorer le bilan énergétique et ainsi réduire les consommations.</a:t>
            </a:r>
          </a:p>
        </p:txBody>
      </p:sp>
      <p:pic>
        <p:nvPicPr>
          <p:cNvPr id="9" name="Image 10" descr="Chaufferie agroalimentaire 2 x 1800 KW.jpg"/>
          <p:cNvPicPr>
            <a:picLocks noChangeAspect="1" noChangeArrowheads="1"/>
          </p:cNvPicPr>
          <p:nvPr/>
        </p:nvPicPr>
        <p:blipFill>
          <a:blip r:embed="rId4" cstate="print"/>
          <a:srcRect/>
          <a:stretch>
            <a:fillRect/>
          </a:stretch>
        </p:blipFill>
        <p:spPr bwMode="auto">
          <a:xfrm>
            <a:off x="2627784" y="2636912"/>
            <a:ext cx="4536504" cy="3271446"/>
          </a:xfrm>
          <a:prstGeom prst="rect">
            <a:avLst/>
          </a:prstGeom>
          <a:noFill/>
          <a:ln w="9525">
            <a:noFill/>
            <a:miter lim="800000"/>
            <a:headEnd/>
            <a:tailEnd/>
          </a:ln>
        </p:spPr>
      </p:pic>
      <p:sp>
        <p:nvSpPr>
          <p:cNvPr id="10" name="Text Box 2"/>
          <p:cNvSpPr txBox="1">
            <a:spLocks noChangeArrowheads="1"/>
          </p:cNvSpPr>
          <p:nvPr/>
        </p:nvSpPr>
        <p:spPr bwMode="auto">
          <a:xfrm>
            <a:off x="179512" y="4653136"/>
            <a:ext cx="2089150" cy="358775"/>
          </a:xfrm>
          <a:prstGeom prst="rect">
            <a:avLst/>
          </a:prstGeom>
          <a:solidFill>
            <a:srgbClr val="FFFFFF"/>
          </a:solidFill>
          <a:ln w="9525">
            <a:solidFill>
              <a:srgbClr val="000000"/>
            </a:solidFill>
            <a:miter lim="800000"/>
            <a:headEnd/>
            <a:tailEnd/>
          </a:ln>
        </p:spPr>
        <p:txBody>
          <a:bodyPr/>
          <a:lstStyle/>
          <a:p>
            <a:pPr algn="ctr"/>
            <a:r>
              <a:rPr lang="fr-FR" sz="1600" dirty="0">
                <a:solidFill>
                  <a:schemeClr val="tx1">
                    <a:lumMod val="50000"/>
                    <a:lumOff val="50000"/>
                  </a:schemeClr>
                </a:solidFill>
                <a:cs typeface="Calibri" pitchFamily="34" charset="0"/>
              </a:rPr>
              <a:t>APPAREIL ARIONIC</a:t>
            </a:r>
          </a:p>
        </p:txBody>
      </p:sp>
      <p:sp>
        <p:nvSpPr>
          <p:cNvPr id="11" name="AutoShape 4"/>
          <p:cNvSpPr>
            <a:spLocks noChangeArrowheads="1"/>
          </p:cNvSpPr>
          <p:nvPr/>
        </p:nvSpPr>
        <p:spPr bwMode="auto">
          <a:xfrm>
            <a:off x="2267744" y="4725144"/>
            <a:ext cx="1151632" cy="144016"/>
          </a:xfrm>
          <a:prstGeom prst="rightArrow">
            <a:avLst>
              <a:gd name="adj1" fmla="val 50000"/>
              <a:gd name="adj2" fmla="val 244604"/>
            </a:avLst>
          </a:prstGeom>
          <a:solidFill>
            <a:srgbClr val="FFFFFF"/>
          </a:solidFill>
          <a:ln w="9525">
            <a:solidFill>
              <a:srgbClr val="000000"/>
            </a:solidFill>
            <a:miter lim="800000"/>
            <a:headEnd/>
            <a:tailEnd/>
          </a:ln>
        </p:spPr>
        <p:txBody>
          <a:bodyPr/>
          <a:lstStyle/>
          <a:p>
            <a:endParaRPr lang="fr-FR"/>
          </a:p>
        </p:txBody>
      </p:sp>
      <p:sp>
        <p:nvSpPr>
          <p:cNvPr id="12" name="Titre 1"/>
          <p:cNvSpPr txBox="1">
            <a:spLocks/>
          </p:cNvSpPr>
          <p:nvPr/>
        </p:nvSpPr>
        <p:spPr>
          <a:xfrm>
            <a:off x="827584" y="908720"/>
            <a:ext cx="7854872" cy="720080"/>
          </a:xfrm>
          <a:prstGeom prst="rect">
            <a:avLst/>
          </a:prstGeom>
        </p:spPr>
        <p:txBody>
          <a:bodyPr vert="horz" lIns="91440" tIns="45720" rIns="91440" bIns="45720" rtlCol="0" anchor="b">
            <a:noAutofit/>
          </a:bodyPr>
          <a:lstStyle>
            <a:lvl1pPr algn="l" defTabSz="914400" rtl="0" eaLnBrk="1" latinLnBrk="0" hangingPunct="1">
              <a:spcBef>
                <a:spcPct val="0"/>
              </a:spcBef>
              <a:buNone/>
              <a:defRPr sz="28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lgn="ctr">
              <a:defRPr/>
            </a:pPr>
            <a:r>
              <a:rPr lang="fr-FR" sz="2400" b="1" dirty="0" smtClean="0">
                <a:solidFill>
                  <a:srgbClr val="7030A0"/>
                </a:solidFill>
                <a:latin typeface="+mn-lt"/>
              </a:rPr>
              <a:t>EVIAN</a:t>
            </a:r>
            <a:endParaRPr kumimoji="0" lang="en-US" sz="2400" b="1" i="0" u="none" strike="noStrike" kern="1200" cap="none" spc="0" normalizeH="0" baseline="0" noProof="0" dirty="0">
              <a:ln>
                <a:noFill/>
              </a:ln>
              <a:solidFill>
                <a:srgbClr val="7030A0"/>
              </a:solidFill>
              <a:effectLst/>
              <a:uLnTx/>
              <a:uFillTx/>
              <a:latin typeface="+mn-lt"/>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8686</TotalTime>
  <Words>969</Words>
  <Application>Microsoft Office PowerPoint</Application>
  <PresentationFormat>Affichage à l'écran (4:3)</PresentationFormat>
  <Paragraphs>166</Paragraphs>
  <Slides>17</Slides>
  <Notes>1</Notes>
  <HiddenSlides>0</HiddenSlides>
  <MMClips>0</MMClips>
  <ScaleCrop>false</ScaleCrop>
  <HeadingPairs>
    <vt:vector size="6" baseType="variant">
      <vt:variant>
        <vt:lpstr>Thème</vt:lpstr>
      </vt:variant>
      <vt:variant>
        <vt:i4>1</vt:i4>
      </vt:variant>
      <vt:variant>
        <vt:lpstr>Titres des diapositives</vt:lpstr>
      </vt:variant>
      <vt:variant>
        <vt:i4>17</vt:i4>
      </vt:variant>
      <vt:variant>
        <vt:lpstr>Diaporamas personnalisés</vt:lpstr>
      </vt:variant>
      <vt:variant>
        <vt:i4>1</vt:i4>
      </vt:variant>
    </vt:vector>
  </HeadingPairs>
  <TitlesOfParts>
    <vt:vector size="19"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Penser autrement …</vt:lpstr>
      <vt:lpstr>Diaporama personnalisé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alexia.albin</dc:creator>
  <cp:lastModifiedBy>Florent</cp:lastModifiedBy>
  <cp:revision>415</cp:revision>
  <cp:lastPrinted>2013-12-18T11:41:10Z</cp:lastPrinted>
  <dcterms:created xsi:type="dcterms:W3CDTF">2013-11-18T15:09:59Z</dcterms:created>
  <dcterms:modified xsi:type="dcterms:W3CDTF">2014-04-18T14:18:37Z</dcterms:modified>
</cp:coreProperties>
</file>